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73" r:id="rId1"/>
  </p:sldMasterIdLst>
  <p:notesMasterIdLst>
    <p:notesMasterId r:id="rId27"/>
  </p:notesMasterIdLst>
  <p:sldIdLst>
    <p:sldId id="2001" r:id="rId2"/>
    <p:sldId id="2000" r:id="rId3"/>
    <p:sldId id="1895" r:id="rId4"/>
    <p:sldId id="2003" r:id="rId5"/>
    <p:sldId id="265" r:id="rId6"/>
    <p:sldId id="2009" r:id="rId7"/>
    <p:sldId id="2005" r:id="rId8"/>
    <p:sldId id="269" r:id="rId9"/>
    <p:sldId id="268" r:id="rId10"/>
    <p:sldId id="270" r:id="rId11"/>
    <p:sldId id="1995" r:id="rId12"/>
    <p:sldId id="262" r:id="rId13"/>
    <p:sldId id="263" r:id="rId14"/>
    <p:sldId id="1992" r:id="rId15"/>
    <p:sldId id="1993" r:id="rId16"/>
    <p:sldId id="1996" r:id="rId17"/>
    <p:sldId id="1994" r:id="rId18"/>
    <p:sldId id="279" r:id="rId19"/>
    <p:sldId id="1998" r:id="rId20"/>
    <p:sldId id="281" r:id="rId21"/>
    <p:sldId id="277" r:id="rId22"/>
    <p:sldId id="2006" r:id="rId23"/>
    <p:sldId id="2007" r:id="rId24"/>
    <p:sldId id="2008" r:id="rId25"/>
    <p:sldId id="2002" r:id="rId26"/>
  </p:sldIdLst>
  <p:sldSz cx="9144000" cy="6858000" type="screen4x3"/>
  <p:notesSz cx="6858000" cy="9144000"/>
  <p:embeddedFontLst>
    <p:embeddedFont>
      <p:font typeface="KoPubWorldDotum_Pro Bold" panose="020B0600000101010101" charset="-127"/>
      <p:bold r:id="rId28"/>
    </p:embeddedFont>
    <p:embeddedFont>
      <p:font typeface="KOPUBWORLDDOTUM_PRO MEDIUM" panose="020B0600000101010101" charset="-127"/>
      <p:regular r:id="rId29"/>
    </p:embeddedFont>
    <p:embeddedFont>
      <p:font typeface="KOPUBWORLDDOTUM_PRO MEDIUM" panose="020B0600000101010101" charset="-127"/>
      <p:regular r:id="rId29"/>
    </p:embeddedFont>
    <p:embeddedFont>
      <p:font typeface="KoPubWorld돋움체 Medium" panose="020B0600000101010101" charset="-127"/>
      <p:regular r:id="rId30"/>
    </p:embeddedFont>
    <p:embeddedFont>
      <p:font typeface="KoPubWorld바탕체 Bold" panose="020B0600000101010101" charset="-127"/>
      <p:bold r:id="rId31"/>
    </p:embeddedFont>
    <p:embeddedFont>
      <p:font typeface="KoPubWorld바탕체 Medium" panose="020B0600000101010101" charset="-127"/>
      <p:regular r:id="rId32"/>
    </p:embeddedFont>
    <p:embeddedFont>
      <p:font typeface="Nanum Gothic" panose="020B0600000101010101" charset="-127"/>
      <p:regular r:id="rId33"/>
      <p:bold r:id="rId34"/>
    </p:embeddedFont>
    <p:embeddedFont>
      <p:font typeface="NanumGothic ExtraBold" panose="020B0600000101010101" charset="-127"/>
      <p:bold r:id="rId35"/>
    </p:embeddedFont>
    <p:embeddedFont>
      <p:font typeface="Commissioner" panose="020B0600000101010101" charset="0"/>
      <p:regular r:id="rId36"/>
      <p:bold r:id="rId37"/>
      <p:italic r:id="rId38"/>
      <p:boldItalic r:id="rId39"/>
    </p:embeddedFont>
    <p:embeddedFont>
      <p:font typeface="Commissioner ExtraBold" panose="020B0600000101010101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DCE6F2"/>
    <a:srgbClr val="9298A0"/>
    <a:srgbClr val="FDFDFD"/>
    <a:srgbClr val="4F81BD"/>
    <a:srgbClr val="598C94"/>
    <a:srgbClr val="576B8A"/>
    <a:srgbClr val="81935F"/>
    <a:srgbClr val="FCD9BC"/>
    <a:srgbClr val="FDC9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 autoAdjust="0"/>
    <p:restoredTop sz="96341" autoAdjust="0"/>
  </p:normalViewPr>
  <p:slideViewPr>
    <p:cSldViewPr snapToGrid="0">
      <p:cViewPr varScale="1">
        <p:scale>
          <a:sx n="76" d="100"/>
          <a:sy n="76" d="100"/>
        </p:scale>
        <p:origin x="1590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32"/>
    </p:cViewPr>
  </p:sorterViewPr>
  <p:notesViewPr>
    <p:cSldViewPr snapToGrid="0">
      <p:cViewPr varScale="1">
        <p:scale>
          <a:sx n="85" d="100"/>
          <a:sy n="85" d="100"/>
        </p:scale>
        <p:origin x="392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CCEA86-FBF4-4AD6-9341-EB5F0648689E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4B20FC5-A9B5-4846-B3F1-2121DAAD42A7}">
      <dgm:prSet phldrT="[텍스트]" custT="1"/>
      <dgm:spPr/>
      <dgm:t>
        <a:bodyPr/>
        <a:lstStyle/>
        <a:p>
          <a:pPr latinLnBrk="1"/>
          <a:r>
            <a: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rPr>
            <a:t>Project </a:t>
          </a:r>
        </a:p>
        <a:p>
          <a:pPr latinLnBrk="1"/>
          <a:r>
            <a: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rPr>
            <a:t>kick</a:t>
          </a:r>
          <a:r>
            <a: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rPr>
            <a:t> </a:t>
          </a:r>
          <a:r>
            <a: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rPr>
            <a:t>off</a:t>
          </a:r>
          <a:endParaRPr lang="ko-KR" altLang="en-US" sz="1400" dirty="0">
            <a:latin typeface="KoPubWorldDotum_Pro Medium" pitchFamily="2" charset="-127"/>
            <a:ea typeface="KoPubWorldDotum_Pro Medium" pitchFamily="2" charset="-127"/>
            <a:cs typeface="KoPubWorldDotum_Pro Medium" pitchFamily="2" charset="-127"/>
          </a:endParaRPr>
        </a:p>
      </dgm:t>
    </dgm:pt>
    <dgm:pt modelId="{87B41BCB-D9C9-4817-A9AD-5D257F95DF60}" type="parTrans" cxnId="{5B5E8B03-C796-42B6-AAA3-F3475669BB54}">
      <dgm:prSet/>
      <dgm:spPr/>
      <dgm:t>
        <a:bodyPr/>
        <a:lstStyle/>
        <a:p>
          <a:pPr latinLnBrk="1"/>
          <a:endParaRPr lang="ko-KR" altLang="en-US"/>
        </a:p>
      </dgm:t>
    </dgm:pt>
    <dgm:pt modelId="{DE626609-8630-4530-A816-5216C02A1A87}" type="sibTrans" cxnId="{5B5E8B03-C796-42B6-AAA3-F3475669BB54}">
      <dgm:prSet/>
      <dgm:spPr/>
      <dgm:t>
        <a:bodyPr/>
        <a:lstStyle/>
        <a:p>
          <a:pPr latinLnBrk="1"/>
          <a:endParaRPr lang="ko-KR" altLang="en-US"/>
        </a:p>
      </dgm:t>
    </dgm:pt>
    <dgm:pt modelId="{ED421E5A-AF3B-4E2E-84B3-26276C2BC2D8}">
      <dgm:prSet phldrT="[텍스트]" custT="1"/>
      <dgm:spPr/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rPr>
            <a:t>모델 학습 및 </a:t>
          </a:r>
          <a:endParaRPr lang="en-US" altLang="ko-KR" sz="1400" dirty="0">
            <a:solidFill>
              <a:schemeClr val="tx1">
                <a:lumMod val="95000"/>
                <a:lumOff val="5000"/>
              </a:schemeClr>
            </a:solidFill>
            <a:latin typeface="KoPubWorldDotum_Pro Medium" pitchFamily="2" charset="-127"/>
            <a:ea typeface="KoPubWorldDotum_Pro Medium" pitchFamily="2" charset="-127"/>
            <a:cs typeface="KoPubWorldDotum_Pro Medium" pitchFamily="2" charset="-127"/>
          </a:endParaRPr>
        </a:p>
        <a:p>
          <a:pPr latinLnBrk="1"/>
          <a:r>
            <a: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rPr>
            <a:t>데이터 선정</a:t>
          </a:r>
          <a:endParaRPr lang="ko-KR" altLang="en-US" sz="1400" dirty="0">
            <a:latin typeface="KoPubWorldDotum_Pro Medium" pitchFamily="2" charset="-127"/>
            <a:ea typeface="KoPubWorldDotum_Pro Medium" pitchFamily="2" charset="-127"/>
            <a:cs typeface="KoPubWorldDotum_Pro Medium" pitchFamily="2" charset="-127"/>
          </a:endParaRPr>
        </a:p>
      </dgm:t>
    </dgm:pt>
    <dgm:pt modelId="{1A4594CE-77A6-4719-8C16-7FAAE1836F41}" type="parTrans" cxnId="{7923ED79-542D-4929-9189-4E5D7747D503}">
      <dgm:prSet/>
      <dgm:spPr/>
      <dgm:t>
        <a:bodyPr/>
        <a:lstStyle/>
        <a:p>
          <a:pPr latinLnBrk="1"/>
          <a:endParaRPr lang="ko-KR" altLang="en-US"/>
        </a:p>
      </dgm:t>
    </dgm:pt>
    <dgm:pt modelId="{66A64752-2EF0-446D-A4C5-B5F254E93996}" type="sibTrans" cxnId="{7923ED79-542D-4929-9189-4E5D7747D503}">
      <dgm:prSet/>
      <dgm:spPr/>
      <dgm:t>
        <a:bodyPr/>
        <a:lstStyle/>
        <a:p>
          <a:pPr latinLnBrk="1"/>
          <a:endParaRPr lang="ko-KR" altLang="en-US"/>
        </a:p>
      </dgm:t>
    </dgm:pt>
    <dgm:pt modelId="{CC2C2415-EA68-4F9E-819E-E272658C004E}">
      <dgm:prSet phldrT="[텍스트]" custT="1"/>
      <dgm:spPr/>
      <dgm:t>
        <a:bodyPr/>
        <a:lstStyle/>
        <a:p>
          <a:pPr latinLnBrk="1"/>
          <a:r>
            <a:rPr lang="hu-HU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rPr>
            <a:t>AP </a:t>
          </a:r>
          <a:r>
            <a: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rPr>
            <a:t>검증 함수</a:t>
          </a:r>
          <a:endParaRPr lang="en-US" altLang="ko-KR" sz="1400" dirty="0">
            <a:solidFill>
              <a:schemeClr val="tx1">
                <a:lumMod val="95000"/>
                <a:lumOff val="5000"/>
              </a:schemeClr>
            </a:solidFill>
            <a:latin typeface="KoPubWorldDotum_Pro Medium" pitchFamily="2" charset="-127"/>
            <a:ea typeface="KoPubWorldDotum_Pro Medium" pitchFamily="2" charset="-127"/>
            <a:cs typeface="KoPubWorldDotum_Pro Medium" pitchFamily="2" charset="-127"/>
          </a:endParaRPr>
        </a:p>
        <a:p>
          <a:pPr latinLnBrk="1"/>
          <a:r>
            <a:rPr lang="hu-HU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rPr>
            <a:t>AI WAS </a:t>
          </a:r>
          <a:r>
            <a: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rPr>
            <a:t>서버</a:t>
          </a:r>
          <a:endParaRPr lang="ko-KR" altLang="en-US" sz="1400" dirty="0">
            <a:latin typeface="KoPubWorldDotum_Pro Medium" pitchFamily="2" charset="-127"/>
            <a:ea typeface="KoPubWorldDotum_Pro Medium" pitchFamily="2" charset="-127"/>
            <a:cs typeface="KoPubWorldDotum_Pro Medium" pitchFamily="2" charset="-127"/>
          </a:endParaRPr>
        </a:p>
      </dgm:t>
    </dgm:pt>
    <dgm:pt modelId="{4463A4F7-7D2B-4B9C-80F7-8569F68567B3}" type="parTrans" cxnId="{6729C664-1212-493E-B85A-EBF825788C84}">
      <dgm:prSet/>
      <dgm:spPr/>
      <dgm:t>
        <a:bodyPr/>
        <a:lstStyle/>
        <a:p>
          <a:pPr latinLnBrk="1"/>
          <a:endParaRPr lang="ko-KR" altLang="en-US"/>
        </a:p>
      </dgm:t>
    </dgm:pt>
    <dgm:pt modelId="{13D2DF62-172D-41E8-B9E2-2879D81FEB07}" type="sibTrans" cxnId="{6729C664-1212-493E-B85A-EBF825788C84}">
      <dgm:prSet/>
      <dgm:spPr/>
      <dgm:t>
        <a:bodyPr/>
        <a:lstStyle/>
        <a:p>
          <a:pPr latinLnBrk="1"/>
          <a:endParaRPr lang="ko-KR" altLang="en-US"/>
        </a:p>
      </dgm:t>
    </dgm:pt>
    <dgm:pt modelId="{500BBA9F-85A7-413F-9ABB-AC52DA84664C}">
      <dgm:prSet phldrT="[텍스트]" custT="1"/>
      <dgm:spPr/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rPr>
            <a:t>서비스 구현 및 </a:t>
          </a:r>
          <a:endParaRPr lang="en-US" altLang="ko-KR" sz="1400" dirty="0">
            <a:solidFill>
              <a:schemeClr val="tx1">
                <a:lumMod val="95000"/>
                <a:lumOff val="5000"/>
              </a:schemeClr>
            </a:solidFill>
            <a:latin typeface="KoPubWorldDotum_Pro Medium" pitchFamily="2" charset="-127"/>
            <a:ea typeface="KoPubWorldDotum_Pro Medium" pitchFamily="2" charset="-127"/>
            <a:cs typeface="KoPubWorldDotum_Pro Medium" pitchFamily="2" charset="-127"/>
          </a:endParaRPr>
        </a:p>
        <a:p>
          <a:pPr latinLnBrk="1"/>
          <a:r>
            <a: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rPr>
            <a:t>코드 검증</a:t>
          </a:r>
          <a:endParaRPr lang="ko-KR" altLang="en-US" sz="1400" dirty="0">
            <a:latin typeface="KoPubWorldDotum_Pro Medium" pitchFamily="2" charset="-127"/>
            <a:ea typeface="KoPubWorldDotum_Pro Medium" pitchFamily="2" charset="-127"/>
            <a:cs typeface="KoPubWorldDotum_Pro Medium" pitchFamily="2" charset="-127"/>
          </a:endParaRPr>
        </a:p>
      </dgm:t>
    </dgm:pt>
    <dgm:pt modelId="{EF9300DD-3FAF-43D4-BCB7-8A87603F08C6}" type="parTrans" cxnId="{57439E7E-562E-4422-A827-AE09AE620F65}">
      <dgm:prSet/>
      <dgm:spPr/>
      <dgm:t>
        <a:bodyPr/>
        <a:lstStyle/>
        <a:p>
          <a:pPr latinLnBrk="1"/>
          <a:endParaRPr lang="ko-KR" altLang="en-US"/>
        </a:p>
      </dgm:t>
    </dgm:pt>
    <dgm:pt modelId="{3C682868-2E34-4AF7-BA8D-EB5068B492D2}" type="sibTrans" cxnId="{57439E7E-562E-4422-A827-AE09AE620F65}">
      <dgm:prSet/>
      <dgm:spPr/>
      <dgm:t>
        <a:bodyPr/>
        <a:lstStyle/>
        <a:p>
          <a:pPr latinLnBrk="1"/>
          <a:endParaRPr lang="ko-KR" altLang="en-US"/>
        </a:p>
      </dgm:t>
    </dgm:pt>
    <dgm:pt modelId="{ED4BE174-B861-417A-99B2-928CAD5BBEE2}">
      <dgm:prSet phldrT="[텍스트]" custT="1"/>
      <dgm:spPr/>
      <dgm:t>
        <a:bodyPr/>
        <a:lstStyle/>
        <a:p>
          <a:pPr latinLnBrk="1"/>
          <a:r>
            <a:rPr lang="ko-KR" altLang="en-US" sz="1400" kern="1200" dirty="0">
              <a:solidFill>
                <a:prstClr val="black">
                  <a:lumMod val="95000"/>
                  <a:lumOff val="5000"/>
                </a:prst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rPr>
            <a:t>프로젝트 점검 및 코드 검증</a:t>
          </a:r>
        </a:p>
      </dgm:t>
    </dgm:pt>
    <dgm:pt modelId="{45EB367A-A947-4A26-B6E9-D55834261976}" type="parTrans" cxnId="{46F67D80-6DC5-49FD-BF91-1419B98C02B6}">
      <dgm:prSet/>
      <dgm:spPr/>
      <dgm:t>
        <a:bodyPr/>
        <a:lstStyle/>
        <a:p>
          <a:pPr latinLnBrk="1"/>
          <a:endParaRPr lang="ko-KR" altLang="en-US"/>
        </a:p>
      </dgm:t>
    </dgm:pt>
    <dgm:pt modelId="{745CAD44-A040-4643-940A-B4B491EBDFAF}" type="sibTrans" cxnId="{46F67D80-6DC5-49FD-BF91-1419B98C02B6}">
      <dgm:prSet/>
      <dgm:spPr/>
      <dgm:t>
        <a:bodyPr/>
        <a:lstStyle/>
        <a:p>
          <a:pPr latinLnBrk="1"/>
          <a:endParaRPr lang="ko-KR" altLang="en-US"/>
        </a:p>
      </dgm:t>
    </dgm:pt>
    <dgm:pt modelId="{1702BD2A-A7AB-42BD-BFA1-120A14166A3D}" type="pres">
      <dgm:prSet presAssocID="{94CCEA86-FBF4-4AD6-9341-EB5F0648689E}" presName="Name0" presStyleCnt="0">
        <dgm:presLayoutVars>
          <dgm:dir/>
          <dgm:resizeHandles val="exact"/>
        </dgm:presLayoutVars>
      </dgm:prSet>
      <dgm:spPr/>
    </dgm:pt>
    <dgm:pt modelId="{9896984E-AC39-4142-B96B-4450E493F36B}" type="pres">
      <dgm:prSet presAssocID="{F4B20FC5-A9B5-4846-B3F1-2121DAAD42A7}" presName="Name5" presStyleLbl="vennNode1" presStyleIdx="0" presStyleCnt="5" custLinFactNeighborY="-161">
        <dgm:presLayoutVars>
          <dgm:bulletEnabled val="1"/>
        </dgm:presLayoutVars>
      </dgm:prSet>
      <dgm:spPr/>
    </dgm:pt>
    <dgm:pt modelId="{95B0516D-626C-4C0B-BF39-C2602F9766E6}" type="pres">
      <dgm:prSet presAssocID="{DE626609-8630-4530-A816-5216C02A1A87}" presName="space" presStyleCnt="0"/>
      <dgm:spPr/>
    </dgm:pt>
    <dgm:pt modelId="{B4BAF2A5-4BF9-4B48-B800-3EBB8D4C714C}" type="pres">
      <dgm:prSet presAssocID="{ED421E5A-AF3B-4E2E-84B3-26276C2BC2D8}" presName="Name5" presStyleLbl="vennNode1" presStyleIdx="1" presStyleCnt="5">
        <dgm:presLayoutVars>
          <dgm:bulletEnabled val="1"/>
        </dgm:presLayoutVars>
      </dgm:prSet>
      <dgm:spPr/>
    </dgm:pt>
    <dgm:pt modelId="{BF713A02-8FA5-4DC0-8579-D41D1426883B}" type="pres">
      <dgm:prSet presAssocID="{66A64752-2EF0-446D-A4C5-B5F254E93996}" presName="space" presStyleCnt="0"/>
      <dgm:spPr/>
    </dgm:pt>
    <dgm:pt modelId="{A006FD36-2339-4CEF-8EB2-013AFF159323}" type="pres">
      <dgm:prSet presAssocID="{CC2C2415-EA68-4F9E-819E-E272658C004E}" presName="Name5" presStyleLbl="vennNode1" presStyleIdx="2" presStyleCnt="5">
        <dgm:presLayoutVars>
          <dgm:bulletEnabled val="1"/>
        </dgm:presLayoutVars>
      </dgm:prSet>
      <dgm:spPr/>
    </dgm:pt>
    <dgm:pt modelId="{4E8C31F0-CF5D-4B47-A05C-A0E629DA0DA3}" type="pres">
      <dgm:prSet presAssocID="{13D2DF62-172D-41E8-B9E2-2879D81FEB07}" presName="space" presStyleCnt="0"/>
      <dgm:spPr/>
    </dgm:pt>
    <dgm:pt modelId="{5C6E690C-575B-49D4-832E-DA445337D362}" type="pres">
      <dgm:prSet presAssocID="{500BBA9F-85A7-413F-9ABB-AC52DA84664C}" presName="Name5" presStyleLbl="vennNode1" presStyleIdx="3" presStyleCnt="5">
        <dgm:presLayoutVars>
          <dgm:bulletEnabled val="1"/>
        </dgm:presLayoutVars>
      </dgm:prSet>
      <dgm:spPr/>
    </dgm:pt>
    <dgm:pt modelId="{482F4CDB-CD71-4904-A0B4-D5263E6B7CDF}" type="pres">
      <dgm:prSet presAssocID="{3C682868-2E34-4AF7-BA8D-EB5068B492D2}" presName="space" presStyleCnt="0"/>
      <dgm:spPr/>
    </dgm:pt>
    <dgm:pt modelId="{62883DBC-4702-4480-A57E-F398EA530F74}" type="pres">
      <dgm:prSet presAssocID="{ED4BE174-B861-417A-99B2-928CAD5BBEE2}" presName="Name5" presStyleLbl="vennNode1" presStyleIdx="4" presStyleCnt="5">
        <dgm:presLayoutVars>
          <dgm:bulletEnabled val="1"/>
        </dgm:presLayoutVars>
      </dgm:prSet>
      <dgm:spPr/>
    </dgm:pt>
  </dgm:ptLst>
  <dgm:cxnLst>
    <dgm:cxn modelId="{5B5E8B03-C796-42B6-AAA3-F3475669BB54}" srcId="{94CCEA86-FBF4-4AD6-9341-EB5F0648689E}" destId="{F4B20FC5-A9B5-4846-B3F1-2121DAAD42A7}" srcOrd="0" destOrd="0" parTransId="{87B41BCB-D9C9-4817-A9AD-5D257F95DF60}" sibTransId="{DE626609-8630-4530-A816-5216C02A1A87}"/>
    <dgm:cxn modelId="{9D383736-7D11-455C-9561-3C70EC5BFFE6}" type="presOf" srcId="{CC2C2415-EA68-4F9E-819E-E272658C004E}" destId="{A006FD36-2339-4CEF-8EB2-013AFF159323}" srcOrd="0" destOrd="0" presId="urn:microsoft.com/office/officeart/2005/8/layout/venn3"/>
    <dgm:cxn modelId="{6729C664-1212-493E-B85A-EBF825788C84}" srcId="{94CCEA86-FBF4-4AD6-9341-EB5F0648689E}" destId="{CC2C2415-EA68-4F9E-819E-E272658C004E}" srcOrd="2" destOrd="0" parTransId="{4463A4F7-7D2B-4B9C-80F7-8569F68567B3}" sibTransId="{13D2DF62-172D-41E8-B9E2-2879D81FEB07}"/>
    <dgm:cxn modelId="{8B255750-18A8-48DA-B7F2-9CA361EEC6D8}" type="presOf" srcId="{F4B20FC5-A9B5-4846-B3F1-2121DAAD42A7}" destId="{9896984E-AC39-4142-B96B-4450E493F36B}" srcOrd="0" destOrd="0" presId="urn:microsoft.com/office/officeart/2005/8/layout/venn3"/>
    <dgm:cxn modelId="{4B36B253-50AF-42DF-BB61-D649B1BD5577}" type="presOf" srcId="{94CCEA86-FBF4-4AD6-9341-EB5F0648689E}" destId="{1702BD2A-A7AB-42BD-BFA1-120A14166A3D}" srcOrd="0" destOrd="0" presId="urn:microsoft.com/office/officeart/2005/8/layout/venn3"/>
    <dgm:cxn modelId="{7923ED79-542D-4929-9189-4E5D7747D503}" srcId="{94CCEA86-FBF4-4AD6-9341-EB5F0648689E}" destId="{ED421E5A-AF3B-4E2E-84B3-26276C2BC2D8}" srcOrd="1" destOrd="0" parTransId="{1A4594CE-77A6-4719-8C16-7FAAE1836F41}" sibTransId="{66A64752-2EF0-446D-A4C5-B5F254E93996}"/>
    <dgm:cxn modelId="{57439E7E-562E-4422-A827-AE09AE620F65}" srcId="{94CCEA86-FBF4-4AD6-9341-EB5F0648689E}" destId="{500BBA9F-85A7-413F-9ABB-AC52DA84664C}" srcOrd="3" destOrd="0" parTransId="{EF9300DD-3FAF-43D4-BCB7-8A87603F08C6}" sibTransId="{3C682868-2E34-4AF7-BA8D-EB5068B492D2}"/>
    <dgm:cxn modelId="{46F67D80-6DC5-49FD-BF91-1419B98C02B6}" srcId="{94CCEA86-FBF4-4AD6-9341-EB5F0648689E}" destId="{ED4BE174-B861-417A-99B2-928CAD5BBEE2}" srcOrd="4" destOrd="0" parTransId="{45EB367A-A947-4A26-B6E9-D55834261976}" sibTransId="{745CAD44-A040-4643-940A-B4B491EBDFAF}"/>
    <dgm:cxn modelId="{C49AE8CF-14BB-4C59-9D48-D77057099CAB}" type="presOf" srcId="{500BBA9F-85A7-413F-9ABB-AC52DA84664C}" destId="{5C6E690C-575B-49D4-832E-DA445337D362}" srcOrd="0" destOrd="0" presId="urn:microsoft.com/office/officeart/2005/8/layout/venn3"/>
    <dgm:cxn modelId="{9F224BE4-FE0C-4C3E-B175-A4565D8A6EFE}" type="presOf" srcId="{ED4BE174-B861-417A-99B2-928CAD5BBEE2}" destId="{62883DBC-4702-4480-A57E-F398EA530F74}" srcOrd="0" destOrd="0" presId="urn:microsoft.com/office/officeart/2005/8/layout/venn3"/>
    <dgm:cxn modelId="{44ED4DF9-66F9-479D-93C4-801DF7505265}" type="presOf" srcId="{ED421E5A-AF3B-4E2E-84B3-26276C2BC2D8}" destId="{B4BAF2A5-4BF9-4B48-B800-3EBB8D4C714C}" srcOrd="0" destOrd="0" presId="urn:microsoft.com/office/officeart/2005/8/layout/venn3"/>
    <dgm:cxn modelId="{9779D6ED-0139-4D0F-A1CF-8B1305A71C63}" type="presParOf" srcId="{1702BD2A-A7AB-42BD-BFA1-120A14166A3D}" destId="{9896984E-AC39-4142-B96B-4450E493F36B}" srcOrd="0" destOrd="0" presId="urn:microsoft.com/office/officeart/2005/8/layout/venn3"/>
    <dgm:cxn modelId="{7CD4B3CD-18FD-46BB-90C8-0A44F4C6B51D}" type="presParOf" srcId="{1702BD2A-A7AB-42BD-BFA1-120A14166A3D}" destId="{95B0516D-626C-4C0B-BF39-C2602F9766E6}" srcOrd="1" destOrd="0" presId="urn:microsoft.com/office/officeart/2005/8/layout/venn3"/>
    <dgm:cxn modelId="{776422C1-63E3-45E5-8B11-BDDFC449C02C}" type="presParOf" srcId="{1702BD2A-A7AB-42BD-BFA1-120A14166A3D}" destId="{B4BAF2A5-4BF9-4B48-B800-3EBB8D4C714C}" srcOrd="2" destOrd="0" presId="urn:microsoft.com/office/officeart/2005/8/layout/venn3"/>
    <dgm:cxn modelId="{79581D0A-5841-4825-B0A5-58CC93964CAC}" type="presParOf" srcId="{1702BD2A-A7AB-42BD-BFA1-120A14166A3D}" destId="{BF713A02-8FA5-4DC0-8579-D41D1426883B}" srcOrd="3" destOrd="0" presId="urn:microsoft.com/office/officeart/2005/8/layout/venn3"/>
    <dgm:cxn modelId="{04D8856F-84E2-4415-A931-BDB81460B009}" type="presParOf" srcId="{1702BD2A-A7AB-42BD-BFA1-120A14166A3D}" destId="{A006FD36-2339-4CEF-8EB2-013AFF159323}" srcOrd="4" destOrd="0" presId="urn:microsoft.com/office/officeart/2005/8/layout/venn3"/>
    <dgm:cxn modelId="{4C999D2F-748E-42C4-969F-41605EE91EB1}" type="presParOf" srcId="{1702BD2A-A7AB-42BD-BFA1-120A14166A3D}" destId="{4E8C31F0-CF5D-4B47-A05C-A0E629DA0DA3}" srcOrd="5" destOrd="0" presId="urn:microsoft.com/office/officeart/2005/8/layout/venn3"/>
    <dgm:cxn modelId="{A60664D2-B99D-4EC0-A7E5-F3F58135325C}" type="presParOf" srcId="{1702BD2A-A7AB-42BD-BFA1-120A14166A3D}" destId="{5C6E690C-575B-49D4-832E-DA445337D362}" srcOrd="6" destOrd="0" presId="urn:microsoft.com/office/officeart/2005/8/layout/venn3"/>
    <dgm:cxn modelId="{A26A2C4D-5593-454D-8C0C-DD1D0A5340B5}" type="presParOf" srcId="{1702BD2A-A7AB-42BD-BFA1-120A14166A3D}" destId="{482F4CDB-CD71-4904-A0B4-D5263E6B7CDF}" srcOrd="7" destOrd="0" presId="urn:microsoft.com/office/officeart/2005/8/layout/venn3"/>
    <dgm:cxn modelId="{C949C7C9-273A-4C56-8A21-0DC3A13A083D}" type="presParOf" srcId="{1702BD2A-A7AB-42BD-BFA1-120A14166A3D}" destId="{62883DBC-4702-4480-A57E-F398EA530F74}" srcOrd="8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96984E-AC39-4142-B96B-4450E493F36B}">
      <dsp:nvSpPr>
        <dsp:cNvPr id="0" name=""/>
        <dsp:cNvSpPr/>
      </dsp:nvSpPr>
      <dsp:spPr>
        <a:xfrm>
          <a:off x="1029" y="365921"/>
          <a:ext cx="2008388" cy="200838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0528" tIns="17780" rIns="110528" bIns="1778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tx1">
                  <a:lumMod val="95000"/>
                  <a:lumOff val="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rPr>
            <a:t>Project </a:t>
          </a:r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tx1">
                  <a:lumMod val="95000"/>
                  <a:lumOff val="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rPr>
            <a:t>kick</a:t>
          </a:r>
          <a:r>
            <a:rPr lang="ko-KR" altLang="en-US" sz="1400" kern="1200" dirty="0">
              <a:solidFill>
                <a:schemeClr val="tx1">
                  <a:lumMod val="95000"/>
                  <a:lumOff val="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rPr>
            <a:t> </a:t>
          </a:r>
          <a:r>
            <a:rPr lang="en-US" altLang="ko-KR" sz="1400" kern="1200" dirty="0">
              <a:solidFill>
                <a:schemeClr val="tx1">
                  <a:lumMod val="95000"/>
                  <a:lumOff val="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rPr>
            <a:t>off</a:t>
          </a:r>
          <a:endParaRPr lang="ko-KR" altLang="en-US" sz="1400" kern="1200" dirty="0">
            <a:latin typeface="KoPubWorldDotum_Pro Medium" pitchFamily="2" charset="-127"/>
            <a:ea typeface="KoPubWorldDotum_Pro Medium" pitchFamily="2" charset="-127"/>
            <a:cs typeface="KoPubWorldDotum_Pro Medium" pitchFamily="2" charset="-127"/>
          </a:endParaRPr>
        </a:p>
      </dsp:txBody>
      <dsp:txXfrm>
        <a:off x="295151" y="660043"/>
        <a:ext cx="1420144" cy="1420144"/>
      </dsp:txXfrm>
    </dsp:sp>
    <dsp:sp modelId="{B4BAF2A5-4BF9-4B48-B800-3EBB8D4C714C}">
      <dsp:nvSpPr>
        <dsp:cNvPr id="0" name=""/>
        <dsp:cNvSpPr/>
      </dsp:nvSpPr>
      <dsp:spPr>
        <a:xfrm>
          <a:off x="1607740" y="369155"/>
          <a:ext cx="2008388" cy="200838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0528" tIns="17780" rIns="110528" bIns="1778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solidFill>
                <a:schemeClr val="tx1">
                  <a:lumMod val="95000"/>
                  <a:lumOff val="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rPr>
            <a:t>모델 학습 및 </a:t>
          </a:r>
          <a:endParaRPr lang="en-US" altLang="ko-KR" sz="1400" kern="1200" dirty="0">
            <a:solidFill>
              <a:schemeClr val="tx1">
                <a:lumMod val="95000"/>
                <a:lumOff val="5000"/>
              </a:schemeClr>
            </a:solidFill>
            <a:latin typeface="KoPubWorldDotum_Pro Medium" pitchFamily="2" charset="-127"/>
            <a:ea typeface="KoPubWorldDotum_Pro Medium" pitchFamily="2" charset="-127"/>
            <a:cs typeface="KoPubWorldDotum_Pro Medium" pitchFamily="2" charset="-127"/>
          </a:endParaRPr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solidFill>
                <a:schemeClr val="tx1">
                  <a:lumMod val="95000"/>
                  <a:lumOff val="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rPr>
            <a:t>데이터 선정</a:t>
          </a:r>
          <a:endParaRPr lang="ko-KR" altLang="en-US" sz="1400" kern="1200" dirty="0">
            <a:latin typeface="KoPubWorldDotum_Pro Medium" pitchFamily="2" charset="-127"/>
            <a:ea typeface="KoPubWorldDotum_Pro Medium" pitchFamily="2" charset="-127"/>
            <a:cs typeface="KoPubWorldDotum_Pro Medium" pitchFamily="2" charset="-127"/>
          </a:endParaRPr>
        </a:p>
      </dsp:txBody>
      <dsp:txXfrm>
        <a:off x="1901862" y="663277"/>
        <a:ext cx="1420144" cy="1420144"/>
      </dsp:txXfrm>
    </dsp:sp>
    <dsp:sp modelId="{A006FD36-2339-4CEF-8EB2-013AFF159323}">
      <dsp:nvSpPr>
        <dsp:cNvPr id="0" name=""/>
        <dsp:cNvSpPr/>
      </dsp:nvSpPr>
      <dsp:spPr>
        <a:xfrm>
          <a:off x="3214451" y="369155"/>
          <a:ext cx="2008388" cy="200838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0528" tIns="17780" rIns="110528" bIns="1778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altLang="ko-KR" sz="1400" kern="1200" dirty="0">
              <a:solidFill>
                <a:schemeClr val="tx1">
                  <a:lumMod val="95000"/>
                  <a:lumOff val="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rPr>
            <a:t>AP </a:t>
          </a:r>
          <a:r>
            <a:rPr lang="ko-KR" altLang="en-US" sz="1400" kern="1200" dirty="0">
              <a:solidFill>
                <a:schemeClr val="tx1">
                  <a:lumMod val="95000"/>
                  <a:lumOff val="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rPr>
            <a:t>검증 함수</a:t>
          </a:r>
          <a:endParaRPr lang="en-US" altLang="ko-KR" sz="1400" kern="1200" dirty="0">
            <a:solidFill>
              <a:schemeClr val="tx1">
                <a:lumMod val="95000"/>
                <a:lumOff val="5000"/>
              </a:schemeClr>
            </a:solidFill>
            <a:latin typeface="KoPubWorldDotum_Pro Medium" pitchFamily="2" charset="-127"/>
            <a:ea typeface="KoPubWorldDotum_Pro Medium" pitchFamily="2" charset="-127"/>
            <a:cs typeface="KoPubWorldDotum_Pro Medium" pitchFamily="2" charset="-127"/>
          </a:endParaRPr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altLang="ko-KR" sz="1400" kern="1200" dirty="0">
              <a:solidFill>
                <a:schemeClr val="tx1">
                  <a:lumMod val="95000"/>
                  <a:lumOff val="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rPr>
            <a:t>AI WAS </a:t>
          </a:r>
          <a:r>
            <a:rPr lang="ko-KR" altLang="en-US" sz="1400" kern="1200" dirty="0">
              <a:solidFill>
                <a:schemeClr val="tx1">
                  <a:lumMod val="95000"/>
                  <a:lumOff val="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rPr>
            <a:t>서버</a:t>
          </a:r>
          <a:endParaRPr lang="ko-KR" altLang="en-US" sz="1400" kern="1200" dirty="0">
            <a:latin typeface="KoPubWorldDotum_Pro Medium" pitchFamily="2" charset="-127"/>
            <a:ea typeface="KoPubWorldDotum_Pro Medium" pitchFamily="2" charset="-127"/>
            <a:cs typeface="KoPubWorldDotum_Pro Medium" pitchFamily="2" charset="-127"/>
          </a:endParaRPr>
        </a:p>
      </dsp:txBody>
      <dsp:txXfrm>
        <a:off x="3508573" y="663277"/>
        <a:ext cx="1420144" cy="1420144"/>
      </dsp:txXfrm>
    </dsp:sp>
    <dsp:sp modelId="{5C6E690C-575B-49D4-832E-DA445337D362}">
      <dsp:nvSpPr>
        <dsp:cNvPr id="0" name=""/>
        <dsp:cNvSpPr/>
      </dsp:nvSpPr>
      <dsp:spPr>
        <a:xfrm>
          <a:off x="4821162" y="369155"/>
          <a:ext cx="2008388" cy="200838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0528" tIns="17780" rIns="110528" bIns="1778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solidFill>
                <a:schemeClr val="tx1">
                  <a:lumMod val="95000"/>
                  <a:lumOff val="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rPr>
            <a:t>서비스 구현 및 </a:t>
          </a:r>
          <a:endParaRPr lang="en-US" altLang="ko-KR" sz="1400" kern="1200" dirty="0">
            <a:solidFill>
              <a:schemeClr val="tx1">
                <a:lumMod val="95000"/>
                <a:lumOff val="5000"/>
              </a:schemeClr>
            </a:solidFill>
            <a:latin typeface="KoPubWorldDotum_Pro Medium" pitchFamily="2" charset="-127"/>
            <a:ea typeface="KoPubWorldDotum_Pro Medium" pitchFamily="2" charset="-127"/>
            <a:cs typeface="KoPubWorldDotum_Pro Medium" pitchFamily="2" charset="-127"/>
          </a:endParaRPr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solidFill>
                <a:schemeClr val="tx1">
                  <a:lumMod val="95000"/>
                  <a:lumOff val="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rPr>
            <a:t>코드 검증</a:t>
          </a:r>
          <a:endParaRPr lang="ko-KR" altLang="en-US" sz="1400" kern="1200" dirty="0">
            <a:latin typeface="KoPubWorldDotum_Pro Medium" pitchFamily="2" charset="-127"/>
            <a:ea typeface="KoPubWorldDotum_Pro Medium" pitchFamily="2" charset="-127"/>
            <a:cs typeface="KoPubWorldDotum_Pro Medium" pitchFamily="2" charset="-127"/>
          </a:endParaRPr>
        </a:p>
      </dsp:txBody>
      <dsp:txXfrm>
        <a:off x="5115284" y="663277"/>
        <a:ext cx="1420144" cy="1420144"/>
      </dsp:txXfrm>
    </dsp:sp>
    <dsp:sp modelId="{62883DBC-4702-4480-A57E-F398EA530F74}">
      <dsp:nvSpPr>
        <dsp:cNvPr id="0" name=""/>
        <dsp:cNvSpPr/>
      </dsp:nvSpPr>
      <dsp:spPr>
        <a:xfrm>
          <a:off x="6427873" y="369155"/>
          <a:ext cx="2008388" cy="200838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0528" tIns="17780" rIns="110528" bIns="1778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solidFill>
                <a:prstClr val="black">
                  <a:lumMod val="95000"/>
                  <a:lumOff val="5000"/>
                </a:prst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rPr>
            <a:t>프로젝트 점검 및 코드 검증</a:t>
          </a:r>
        </a:p>
      </dsp:txBody>
      <dsp:txXfrm>
        <a:off x="6721995" y="663277"/>
        <a:ext cx="1420144" cy="14201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oPubWorld바탕체 Medium" panose="00000600000000000000" pitchFamily="2" charset="-127"/>
                <a:ea typeface="KoPubWorld바탕체 Medium" panose="000006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oPubWorld바탕체 Medium" panose="00000600000000000000" pitchFamily="2" charset="-127"/>
                <a:ea typeface="KoPubWorld바탕체 Medium" panose="00000600000000000000" pitchFamily="2" charset="-127"/>
              </a:defRPr>
            </a:lvl1pPr>
          </a:lstStyle>
          <a:p>
            <a:fld id="{FE4602E4-5ED4-4083-AEA1-E6C73C43698F}" type="datetimeFigureOut">
              <a:rPr lang="ko-KR" altLang="en-US" smtClean="0"/>
              <a:pPr/>
              <a:t>2022-08-05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oPubWorld바탕체 Medium" panose="00000600000000000000" pitchFamily="2" charset="-127"/>
                <a:ea typeface="KoPubWorld바탕체 Medium" panose="000006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oPubWorld바탕체 Medium" panose="00000600000000000000" pitchFamily="2" charset="-127"/>
                <a:ea typeface="KoPubWorld바탕체 Medium" panose="00000600000000000000" pitchFamily="2" charset="-127"/>
              </a:defRPr>
            </a:lvl1pPr>
          </a:lstStyle>
          <a:p>
            <a:fld id="{5DBD6598-66F8-4344-9C8A-45A73116A3C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26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oPubWorld바탕체 Medium" panose="00000600000000000000" pitchFamily="2" charset="-127"/>
        <a:ea typeface="KoPubWorld바탕체 Medium" panose="000006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oPubWorld바탕체 Medium" panose="00000600000000000000" pitchFamily="2" charset="-127"/>
        <a:ea typeface="KoPubWorld바탕체 Medium" panose="000006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oPubWorld바탕체 Medium" panose="00000600000000000000" pitchFamily="2" charset="-127"/>
        <a:ea typeface="KoPubWorld바탕체 Medium" panose="000006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oPubWorld바탕체 Medium" panose="00000600000000000000" pitchFamily="2" charset="-127"/>
        <a:ea typeface="KoPubWorld바탕체 Medium" panose="000006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oPubWorld바탕체 Medium" panose="00000600000000000000" pitchFamily="2" charset="-127"/>
        <a:ea typeface="KoPubWorld바탕체 Medium" panose="000006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D6598-66F8-4344-9C8A-45A73116A3C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836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00a48fbc0e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00a48fbc0e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00a48fbc0e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00a48fbc0e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8327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e710ee6ade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e710ee6ade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015b9b0d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015b9b0d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e710ee6ade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e710ee6ade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9748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e710ee6ade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e710ee6ade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44575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e710ee6ade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e710ee6ade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06328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e710ee6ade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e710ee6ade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58562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00a48fbc0e_1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100a48fbc0e_1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e710ee6ade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e710ee6ade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4682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D6598-66F8-4344-9C8A-45A73116A3C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8546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00eef2430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00eef2430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015b9b0d1d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1015b9b0d1d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00eef2430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00eef2430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7887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00eef2430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00eef2430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33185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00a48fbc0e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100a48fbc0e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97506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00a48fbc0e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100a48fbc0e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5479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5988" y="744538"/>
            <a:ext cx="4965700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9C5C42-1261-4F9B-8894-8EFF6BD1D42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0680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5988" y="744538"/>
            <a:ext cx="4965700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9C5C42-1261-4F9B-8894-8EFF6BD1D42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3649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e710ee6ade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e710ee6ade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5988" y="744538"/>
            <a:ext cx="4965700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9C5C42-1261-4F9B-8894-8EFF6BD1D42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1497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5988" y="744538"/>
            <a:ext cx="4965700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9C5C42-1261-4F9B-8894-8EFF6BD1D42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0105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00a48fbc0e_4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00a48fbc0e_4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00a48fbc0e_3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00a48fbc0e_3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0048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3235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713250" y="965970"/>
            <a:ext cx="7717500" cy="60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6189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661875" y="1244900"/>
            <a:ext cx="4095000" cy="16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8692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>
            <a:spLocks noGrp="1"/>
          </p:cNvSpPr>
          <p:nvPr>
            <p:ph type="title"/>
          </p:nvPr>
        </p:nvSpPr>
        <p:spPr>
          <a:xfrm>
            <a:off x="220881" y="883908"/>
            <a:ext cx="7717500" cy="60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619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 userDrawn="1">
  <p:cSld name="Title and text 2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>
            <a:spLocks noGrp="1"/>
          </p:cNvSpPr>
          <p:nvPr>
            <p:ph type="title"/>
          </p:nvPr>
        </p:nvSpPr>
        <p:spPr>
          <a:xfrm>
            <a:off x="4942838" y="1920959"/>
            <a:ext cx="3392270" cy="70501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 sz="2000">
                <a:latin typeface="KoPubWorld바탕체 Bold" panose="00000800000000000000" pitchFamily="2" charset="-127"/>
                <a:ea typeface="KoPubWorld바탕체 Bold" panose="00000800000000000000" pitchFamily="2" charset="-127"/>
                <a:cs typeface="Commissioner ExtraBold"/>
                <a:sym typeface="Commission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0879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713250" y="626000"/>
            <a:ext cx="7717500" cy="60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772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595700" y="4209733"/>
            <a:ext cx="5952600" cy="49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 b="0" i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1"/>
          </p:nvPr>
        </p:nvSpPr>
        <p:spPr>
          <a:xfrm>
            <a:off x="1595700" y="2149067"/>
            <a:ext cx="5951400" cy="172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700">
                <a:latin typeface="KoPubWorld바탕체 Medium" panose="00000600000000000000" pitchFamily="2" charset="-127"/>
                <a:ea typeface="KoPubWorld바탕체 Medium" panose="00000600000000000000" pitchFamily="2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8403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26329FF-33A8-3443-9781-BFCE8A52B1FA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459" y="116632"/>
            <a:ext cx="692082" cy="48868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D726CA-7A52-41F3-AB32-0748ACEE4FC1}"/>
              </a:ext>
            </a:extLst>
          </p:cNvPr>
          <p:cNvSpPr txBox="1">
            <a:spLocks/>
          </p:cNvSpPr>
          <p:nvPr userDrawn="1"/>
        </p:nvSpPr>
        <p:spPr>
          <a:xfrm>
            <a:off x="7866185" y="6161003"/>
            <a:ext cx="1132131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accent1"/>
                </a:solidFill>
                <a:latin typeface="+mn-lt"/>
                <a:ea typeface="KoPubWorld바탕체 Medium" panose="00000600000000000000" pitchFamily="2" charset="-127"/>
              </a:rPr>
              <a:t>|  </a:t>
            </a:r>
            <a:fld id="{3050DFFF-0CC4-47FE-8A95-A285CBA26F18}" type="slidenum">
              <a:rPr lang="ko-KR" altLang="en-US" sz="2000" smtClean="0">
                <a:solidFill>
                  <a:schemeClr val="accent1"/>
                </a:solidFill>
                <a:latin typeface="+mn-lt"/>
                <a:ea typeface="KoPubWorld바탕체 Medium" panose="00000600000000000000" pitchFamily="2" charset="-127"/>
              </a:rPr>
              <a:pPr algn="ctr"/>
              <a:t>‹#›</a:t>
            </a:fld>
            <a:r>
              <a:rPr lang="ko-KR" altLang="en-US" sz="2000" dirty="0">
                <a:solidFill>
                  <a:schemeClr val="accent1"/>
                </a:solidFill>
                <a:latin typeface="+mn-lt"/>
                <a:ea typeface="KoPubWorld바탕체 Medium" panose="00000600000000000000" pitchFamily="2" charset="-127"/>
              </a:rPr>
              <a:t>  </a:t>
            </a:r>
            <a:r>
              <a:rPr lang="en-US" altLang="ko-KR" sz="2000" dirty="0">
                <a:solidFill>
                  <a:schemeClr val="accent1"/>
                </a:solidFill>
                <a:latin typeface="+mn-lt"/>
                <a:ea typeface="KoPubWorld바탕체 Medium" panose="00000600000000000000" pitchFamily="2" charset="-127"/>
              </a:rPr>
              <a:t>|</a:t>
            </a:r>
            <a:endParaRPr lang="ko-KR" altLang="en-US" sz="2000" dirty="0">
              <a:solidFill>
                <a:schemeClr val="accent1"/>
              </a:solidFill>
              <a:latin typeface="+mn-lt"/>
              <a:ea typeface="KoPubWorld바탕체 Medium" panose="000006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9EDB093-E577-5DF3-940F-CC0FE01E967A}"/>
              </a:ext>
            </a:extLst>
          </p:cNvPr>
          <p:cNvSpPr/>
          <p:nvPr userDrawn="1"/>
        </p:nvSpPr>
        <p:spPr>
          <a:xfrm flipV="1">
            <a:off x="251520" y="6065970"/>
            <a:ext cx="8640960" cy="3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 dirty="0">
              <a:latin typeface="KoPubWorld바탕체 Medium" panose="00000600000000000000" pitchFamily="2" charset="-127"/>
              <a:ea typeface="KoPubWorld바탕체 Medium" panose="000006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ECA623-5FBD-DF87-D333-6138F9B7B42B}"/>
              </a:ext>
            </a:extLst>
          </p:cNvPr>
          <p:cNvSpPr/>
          <p:nvPr userDrawn="1"/>
        </p:nvSpPr>
        <p:spPr>
          <a:xfrm>
            <a:off x="251520" y="6161003"/>
            <a:ext cx="4572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defRPr/>
            </a:pPr>
            <a:r>
              <a:rPr lang="ko-KR" altLang="en-US" sz="1300" b="0" i="0" dirty="0">
                <a:solidFill>
                  <a:schemeClr val="accent1">
                    <a:lumMod val="50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’</a:t>
            </a:r>
            <a:r>
              <a:rPr lang="en-US" altLang="ko-KR" sz="1300" b="0" i="0" dirty="0">
                <a:solidFill>
                  <a:schemeClr val="accent1">
                    <a:lumMod val="50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22</a:t>
            </a:r>
            <a:r>
              <a:rPr lang="ko-KR" altLang="en-US" sz="1300" b="0" i="0" dirty="0">
                <a:solidFill>
                  <a:schemeClr val="accent1">
                    <a:lumMod val="50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년 </a:t>
            </a:r>
            <a:r>
              <a:rPr lang="en-US" altLang="ko-KR" sz="1300" b="0" i="0" dirty="0">
                <a:solidFill>
                  <a:schemeClr val="accent1">
                    <a:lumMod val="50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K-digital Training 6</a:t>
            </a:r>
            <a:r>
              <a:rPr lang="ko-KR" altLang="en-US" sz="1300" b="0" i="0" dirty="0">
                <a:solidFill>
                  <a:schemeClr val="accent1">
                    <a:lumMod val="50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차“</a:t>
            </a:r>
            <a:endParaRPr lang="en-US" altLang="ko-KR" sz="1300" b="0" i="0" dirty="0">
              <a:solidFill>
                <a:schemeClr val="accent1">
                  <a:lumMod val="50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algn="l">
              <a:lnSpc>
                <a:spcPct val="100000"/>
              </a:lnSpc>
              <a:defRPr/>
            </a:pPr>
            <a:r>
              <a:rPr lang="ko-KR" altLang="en-US" sz="1300" b="0" i="0" dirty="0">
                <a:solidFill>
                  <a:schemeClr val="accent1">
                    <a:lumMod val="50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빅데이터 기반 </a:t>
            </a:r>
            <a:r>
              <a:rPr lang="en-US" altLang="ko-KR" sz="1300" b="0" i="0" dirty="0">
                <a:solidFill>
                  <a:schemeClr val="accent1">
                    <a:lumMod val="50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AI </a:t>
            </a:r>
            <a:r>
              <a:rPr lang="ko-KR" altLang="en-US" sz="1300" b="0" i="0" dirty="0">
                <a:solidFill>
                  <a:schemeClr val="accent1">
                    <a:lumMod val="50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응용 솔루션 개발과정</a:t>
            </a:r>
          </a:p>
        </p:txBody>
      </p:sp>
    </p:spTree>
    <p:extLst>
      <p:ext uri="{BB962C8B-B14F-4D97-AF65-F5344CB8AC3E}">
        <p14:creationId xmlns:p14="http://schemas.microsoft.com/office/powerpoint/2010/main" val="2011554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723" r:id="rId2"/>
    <p:sldLayoutId id="2147483727" r:id="rId3"/>
    <p:sldLayoutId id="2147483730" r:id="rId4"/>
    <p:sldLayoutId id="2147483731" r:id="rId5"/>
    <p:sldLayoutId id="2147483732" r:id="rId6"/>
    <p:sldLayoutId id="2147483733" r:id="rId7"/>
    <p:sldLayoutId id="2147483734" r:id="rId8"/>
  </p:sldLayoutIdLst>
  <p:hf hdr="0" dt="0"/>
  <p:txStyles>
    <p:titleStyle>
      <a:lvl1pPr algn="ctr" defTabSz="844073" rtl="0" eaLnBrk="1" latinLnBrk="1" hangingPunct="1">
        <a:spcBef>
          <a:spcPct val="0"/>
        </a:spcBef>
        <a:buNone/>
        <a:defRPr sz="40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6527" indent="-316527" algn="l" defTabSz="844073" rtl="0" eaLnBrk="1" latinLnBrk="1" hangingPunct="1">
        <a:spcBef>
          <a:spcPct val="20000"/>
        </a:spcBef>
        <a:buFont typeface="Arial" pitchFamily="34" charset="0"/>
        <a:buChar char="•"/>
        <a:defRPr sz="2954" kern="1200">
          <a:solidFill>
            <a:schemeClr val="tx1"/>
          </a:solidFill>
          <a:latin typeface="+mn-lt"/>
          <a:ea typeface="+mn-ea"/>
          <a:cs typeface="+mn-cs"/>
        </a:defRPr>
      </a:lvl1pPr>
      <a:lvl2pPr marL="685809" indent="-263772" algn="l" defTabSz="844073" rtl="0" eaLnBrk="1" latinLnBrk="1" hangingPunct="1">
        <a:spcBef>
          <a:spcPct val="20000"/>
        </a:spcBef>
        <a:buFont typeface="Arial" pitchFamily="34" charset="0"/>
        <a:buChar char="–"/>
        <a:defRPr sz="2585" kern="1200">
          <a:solidFill>
            <a:schemeClr val="tx1"/>
          </a:solidFill>
          <a:latin typeface="+mn-lt"/>
          <a:ea typeface="+mn-ea"/>
          <a:cs typeface="+mn-cs"/>
        </a:defRPr>
      </a:lvl2pPr>
      <a:lvl3pPr marL="1055091" indent="-211018" algn="l" defTabSz="844073" rtl="0" eaLnBrk="1" latinLnBrk="1" hangingPunct="1">
        <a:spcBef>
          <a:spcPct val="20000"/>
        </a:spcBef>
        <a:buFont typeface="Arial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477127" indent="-211018" algn="l" defTabSz="844073" rtl="0" eaLnBrk="1" latinLnBrk="1" hangingPunct="1">
        <a:spcBef>
          <a:spcPct val="20000"/>
        </a:spcBef>
        <a:buFont typeface="Arial" pitchFamily="34" charset="0"/>
        <a:buChar char="–"/>
        <a:defRPr sz="1846" kern="1200">
          <a:solidFill>
            <a:schemeClr val="tx1"/>
          </a:solidFill>
          <a:latin typeface="+mn-lt"/>
          <a:ea typeface="+mn-ea"/>
          <a:cs typeface="+mn-cs"/>
        </a:defRPr>
      </a:lvl4pPr>
      <a:lvl5pPr marL="1899164" indent="-211018" algn="l" defTabSz="844073" rtl="0" eaLnBrk="1" latinLnBrk="1" hangingPunct="1">
        <a:spcBef>
          <a:spcPct val="20000"/>
        </a:spcBef>
        <a:buFont typeface="Arial" pitchFamily="34" charset="0"/>
        <a:buChar char="»"/>
        <a:defRPr sz="1846" kern="1200">
          <a:solidFill>
            <a:schemeClr val="tx1"/>
          </a:solidFill>
          <a:latin typeface="+mn-lt"/>
          <a:ea typeface="+mn-ea"/>
          <a:cs typeface="+mn-cs"/>
        </a:defRPr>
      </a:lvl5pPr>
      <a:lvl6pPr marL="2321200" indent="-211018" algn="l" defTabSz="84407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7" indent="-211018" algn="l" defTabSz="84407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273" indent="-211018" algn="l" defTabSz="84407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10" indent="-211018" algn="l" defTabSz="84407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4407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37" algn="l" defTabSz="84407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73" algn="l" defTabSz="84407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10" algn="l" defTabSz="84407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45" algn="l" defTabSz="84407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183" algn="l" defTabSz="84407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19" algn="l" defTabSz="84407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55" algn="l" defTabSz="84407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292" algn="l" defTabSz="84407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jp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jpeg"/><Relationship Id="rId4" Type="http://schemas.openxmlformats.org/officeDocument/2006/relationships/image" Target="../media/image3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4.02767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waytoliah.com/1491" TargetMode="External"/><Relationship Id="rId5" Type="http://schemas.openxmlformats.org/officeDocument/2006/relationships/hyperlink" Target="https://arxiv.org/abs/1512.03385" TargetMode="External"/><Relationship Id="rId4" Type="http://schemas.openxmlformats.org/officeDocument/2006/relationships/hyperlink" Target="https://www.cv-foundation.org/openaccess/content_cvpr_2015/papers/Szegedy_Going_Deeper_With_2015_CVPR_paper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jpe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0" Type="http://schemas.openxmlformats.org/officeDocument/2006/relationships/image" Target="../media/image18.jpe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jpeg"/><Relationship Id="rId4" Type="http://schemas.openxmlformats.org/officeDocument/2006/relationships/image" Target="../media/image3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85994" y="1539765"/>
            <a:ext cx="6972012" cy="5539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6350">
              <a:bevelB w="0"/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u="none" strike="noStrike" kern="1200" cap="none" spc="0" normalizeH="0" baseline="0" noProof="0" dirty="0">
                <a:ln>
                  <a:noFill/>
                </a:ln>
                <a:solidFill>
                  <a:srgbClr val="004F91"/>
                </a:solidFill>
                <a:effectLst/>
                <a:uLnTx/>
                <a:uFillTx/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약용작물 병충해 </a:t>
            </a:r>
            <a:r>
              <a:rPr lang="ko-KR" altLang="en-US" sz="3000" b="1" dirty="0">
                <a:solidFill>
                  <a:srgbClr val="004F9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탐지</a:t>
            </a:r>
            <a:r>
              <a:rPr kumimoji="0" lang="ko-KR" altLang="en-US" sz="3000" b="1" u="none" strike="noStrike" kern="1200" cap="none" spc="0" normalizeH="0" baseline="0" noProof="0" dirty="0">
                <a:ln>
                  <a:noFill/>
                </a:ln>
                <a:solidFill>
                  <a:srgbClr val="004F91"/>
                </a:solidFill>
                <a:effectLst/>
                <a:uLnTx/>
                <a:uFillTx/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딥러닝 </a:t>
            </a:r>
            <a:r>
              <a:rPr lang="ko-KR" altLang="en-US" sz="3000" b="1" dirty="0">
                <a:solidFill>
                  <a:srgbClr val="004F9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서비스 개발</a:t>
            </a:r>
            <a:endParaRPr kumimoji="0" lang="en-US" altLang="ko-KR" sz="3000" b="1" u="none" strike="noStrike" kern="1200" cap="none" spc="0" normalizeH="0" baseline="0" noProof="0" dirty="0">
              <a:ln>
                <a:noFill/>
              </a:ln>
              <a:solidFill>
                <a:srgbClr val="004F91"/>
              </a:solidFill>
              <a:effectLst/>
              <a:uLnTx/>
              <a:uFillTx/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B09651-AFA5-F783-00C7-973EF9D19584}"/>
              </a:ext>
            </a:extLst>
          </p:cNvPr>
          <p:cNvSpPr txBox="1"/>
          <p:nvPr/>
        </p:nvSpPr>
        <p:spPr>
          <a:xfrm>
            <a:off x="0" y="416398"/>
            <a:ext cx="2125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2022</a:t>
            </a:r>
            <a:r>
              <a:rPr kumimoji="0" lang="ko-KR" altLang="en-US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년 </a:t>
            </a:r>
            <a:r>
              <a:rPr lang="en-US" altLang="ko-KR" sz="1200" dirty="0">
                <a:solidFill>
                  <a:prstClr val="black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K</a:t>
            </a: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-</a:t>
            </a:r>
            <a:r>
              <a:rPr lang="en-US" altLang="ko-KR" sz="1200" dirty="0">
                <a:solidFill>
                  <a:prstClr val="black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digital training 6</a:t>
            </a:r>
            <a:r>
              <a:rPr lang="ko-KR" altLang="en-US" sz="1200" dirty="0">
                <a:solidFill>
                  <a:prstClr val="black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차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7" name="Google Shape;163;p2">
            <a:extLst>
              <a:ext uri="{FF2B5EF4-FFF2-40B4-BE49-F238E27FC236}">
                <a16:creationId xmlns:a16="http://schemas.microsoft.com/office/drawing/2014/main" id="{B0D051D4-0D59-9110-0EC1-DA5588C39B64}"/>
              </a:ext>
            </a:extLst>
          </p:cNvPr>
          <p:cNvSpPr/>
          <p:nvPr/>
        </p:nvSpPr>
        <p:spPr>
          <a:xfrm>
            <a:off x="723692" y="5111039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9" name="Google Shape;164;p2">
            <a:extLst>
              <a:ext uri="{FF2B5EF4-FFF2-40B4-BE49-F238E27FC236}">
                <a16:creationId xmlns:a16="http://schemas.microsoft.com/office/drawing/2014/main" id="{92F58F5F-186F-F99C-218B-5F95DBCA0DB7}"/>
              </a:ext>
            </a:extLst>
          </p:cNvPr>
          <p:cNvSpPr/>
          <p:nvPr/>
        </p:nvSpPr>
        <p:spPr>
          <a:xfrm>
            <a:off x="-58319" y="3944235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0" name="Google Shape;165;p2">
            <a:extLst>
              <a:ext uri="{FF2B5EF4-FFF2-40B4-BE49-F238E27FC236}">
                <a16:creationId xmlns:a16="http://schemas.microsoft.com/office/drawing/2014/main" id="{62FF4AD3-D2CB-BD45-3A96-E050D4443594}"/>
              </a:ext>
            </a:extLst>
          </p:cNvPr>
          <p:cNvSpPr/>
          <p:nvPr/>
        </p:nvSpPr>
        <p:spPr>
          <a:xfrm>
            <a:off x="4025101" y="4313368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1" name="Google Shape;166;p2">
            <a:extLst>
              <a:ext uri="{FF2B5EF4-FFF2-40B4-BE49-F238E27FC236}">
                <a16:creationId xmlns:a16="http://schemas.microsoft.com/office/drawing/2014/main" id="{7E3C5EFD-96B2-0FB4-9A9A-1C486678CB1A}"/>
              </a:ext>
            </a:extLst>
          </p:cNvPr>
          <p:cNvSpPr/>
          <p:nvPr/>
        </p:nvSpPr>
        <p:spPr>
          <a:xfrm>
            <a:off x="3078045" y="4019302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2" name="Google Shape;167;p2">
            <a:extLst>
              <a:ext uri="{FF2B5EF4-FFF2-40B4-BE49-F238E27FC236}">
                <a16:creationId xmlns:a16="http://schemas.microsoft.com/office/drawing/2014/main" id="{27669F55-C554-2975-ACEE-DAB6CEDDBF11}"/>
              </a:ext>
            </a:extLst>
          </p:cNvPr>
          <p:cNvSpPr/>
          <p:nvPr/>
        </p:nvSpPr>
        <p:spPr>
          <a:xfrm>
            <a:off x="5401648" y="4176660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3" name="Google Shape;168;p2">
            <a:extLst>
              <a:ext uri="{FF2B5EF4-FFF2-40B4-BE49-F238E27FC236}">
                <a16:creationId xmlns:a16="http://schemas.microsoft.com/office/drawing/2014/main" id="{FE6CA675-3338-9EFE-A076-6FC932931C3E}"/>
              </a:ext>
            </a:extLst>
          </p:cNvPr>
          <p:cNvSpPr/>
          <p:nvPr/>
        </p:nvSpPr>
        <p:spPr>
          <a:xfrm>
            <a:off x="8364459" y="4237791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4" name="Google Shape;169;p2">
            <a:extLst>
              <a:ext uri="{FF2B5EF4-FFF2-40B4-BE49-F238E27FC236}">
                <a16:creationId xmlns:a16="http://schemas.microsoft.com/office/drawing/2014/main" id="{6DD54B2E-461D-2A03-A66E-C3459ACEF9A7}"/>
              </a:ext>
            </a:extLst>
          </p:cNvPr>
          <p:cNvSpPr/>
          <p:nvPr/>
        </p:nvSpPr>
        <p:spPr>
          <a:xfrm>
            <a:off x="4551116" y="4016488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5" name="Google Shape;170;p2">
            <a:extLst>
              <a:ext uri="{FF2B5EF4-FFF2-40B4-BE49-F238E27FC236}">
                <a16:creationId xmlns:a16="http://schemas.microsoft.com/office/drawing/2014/main" id="{F8B43168-69D3-7E28-7677-18785741A6B9}"/>
              </a:ext>
            </a:extLst>
          </p:cNvPr>
          <p:cNvSpPr/>
          <p:nvPr/>
        </p:nvSpPr>
        <p:spPr>
          <a:xfrm>
            <a:off x="4419881" y="4885782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6" name="Google Shape;171;p2">
            <a:extLst>
              <a:ext uri="{FF2B5EF4-FFF2-40B4-BE49-F238E27FC236}">
                <a16:creationId xmlns:a16="http://schemas.microsoft.com/office/drawing/2014/main" id="{0E605932-BAF3-EB41-CB3C-00DD2D733410}"/>
              </a:ext>
            </a:extLst>
          </p:cNvPr>
          <p:cNvSpPr/>
          <p:nvPr/>
        </p:nvSpPr>
        <p:spPr>
          <a:xfrm>
            <a:off x="2644912" y="4927486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7" name="Google Shape;172;p2">
            <a:extLst>
              <a:ext uri="{FF2B5EF4-FFF2-40B4-BE49-F238E27FC236}">
                <a16:creationId xmlns:a16="http://schemas.microsoft.com/office/drawing/2014/main" id="{704FAB39-27BB-F7C7-3CCF-D3AAD9D82151}"/>
              </a:ext>
            </a:extLst>
          </p:cNvPr>
          <p:cNvSpPr/>
          <p:nvPr/>
        </p:nvSpPr>
        <p:spPr>
          <a:xfrm>
            <a:off x="2116542" y="4077104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8" name="Google Shape;173;p2">
            <a:extLst>
              <a:ext uri="{FF2B5EF4-FFF2-40B4-BE49-F238E27FC236}">
                <a16:creationId xmlns:a16="http://schemas.microsoft.com/office/drawing/2014/main" id="{30BB2ECA-E820-1652-CB18-FD6C8DBC6220}"/>
              </a:ext>
            </a:extLst>
          </p:cNvPr>
          <p:cNvSpPr/>
          <p:nvPr/>
        </p:nvSpPr>
        <p:spPr>
          <a:xfrm>
            <a:off x="1347361" y="4077095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9" name="Google Shape;174;p2">
            <a:extLst>
              <a:ext uri="{FF2B5EF4-FFF2-40B4-BE49-F238E27FC236}">
                <a16:creationId xmlns:a16="http://schemas.microsoft.com/office/drawing/2014/main" id="{332CCBAE-C63B-F113-783F-BAA8214AC1A6}"/>
              </a:ext>
            </a:extLst>
          </p:cNvPr>
          <p:cNvSpPr/>
          <p:nvPr/>
        </p:nvSpPr>
        <p:spPr>
          <a:xfrm>
            <a:off x="2681615" y="5704506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20" name="Google Shape;175;p2">
            <a:extLst>
              <a:ext uri="{FF2B5EF4-FFF2-40B4-BE49-F238E27FC236}">
                <a16:creationId xmlns:a16="http://schemas.microsoft.com/office/drawing/2014/main" id="{9C4ADBC2-7865-0742-E063-F9BEF240237F}"/>
              </a:ext>
            </a:extLst>
          </p:cNvPr>
          <p:cNvSpPr/>
          <p:nvPr/>
        </p:nvSpPr>
        <p:spPr>
          <a:xfrm>
            <a:off x="7146421" y="5399712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21" name="Google Shape;176;p2">
            <a:extLst>
              <a:ext uri="{FF2B5EF4-FFF2-40B4-BE49-F238E27FC236}">
                <a16:creationId xmlns:a16="http://schemas.microsoft.com/office/drawing/2014/main" id="{A33BCC52-EEB5-C8B7-2C19-02BB6EEAC94E}"/>
              </a:ext>
            </a:extLst>
          </p:cNvPr>
          <p:cNvSpPr/>
          <p:nvPr/>
        </p:nvSpPr>
        <p:spPr>
          <a:xfrm>
            <a:off x="7146430" y="3995380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22" name="Google Shape;177;p2">
            <a:extLst>
              <a:ext uri="{FF2B5EF4-FFF2-40B4-BE49-F238E27FC236}">
                <a16:creationId xmlns:a16="http://schemas.microsoft.com/office/drawing/2014/main" id="{E8B6ED59-741D-741B-1B6C-EE01828AE9B3}"/>
              </a:ext>
            </a:extLst>
          </p:cNvPr>
          <p:cNvSpPr/>
          <p:nvPr/>
        </p:nvSpPr>
        <p:spPr>
          <a:xfrm>
            <a:off x="5262207" y="5620464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23" name="Google Shape;178;p2">
            <a:extLst>
              <a:ext uri="{FF2B5EF4-FFF2-40B4-BE49-F238E27FC236}">
                <a16:creationId xmlns:a16="http://schemas.microsoft.com/office/drawing/2014/main" id="{749F4D1E-F34A-571E-2820-EBF700BF7110}"/>
              </a:ext>
            </a:extLst>
          </p:cNvPr>
          <p:cNvSpPr/>
          <p:nvPr/>
        </p:nvSpPr>
        <p:spPr>
          <a:xfrm>
            <a:off x="8376372" y="5620009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24" name="Google Shape;179;p2">
            <a:extLst>
              <a:ext uri="{FF2B5EF4-FFF2-40B4-BE49-F238E27FC236}">
                <a16:creationId xmlns:a16="http://schemas.microsoft.com/office/drawing/2014/main" id="{5508E107-2FBC-12EA-5FB9-5D264902BFA5}"/>
              </a:ext>
            </a:extLst>
          </p:cNvPr>
          <p:cNvSpPr/>
          <p:nvPr/>
        </p:nvSpPr>
        <p:spPr>
          <a:xfrm>
            <a:off x="3808716" y="5320274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25" name="Google Shape;180;p2">
            <a:extLst>
              <a:ext uri="{FF2B5EF4-FFF2-40B4-BE49-F238E27FC236}">
                <a16:creationId xmlns:a16="http://schemas.microsoft.com/office/drawing/2014/main" id="{9DE662E8-AB3A-2DFC-5021-D257F3BA43D0}"/>
              </a:ext>
            </a:extLst>
          </p:cNvPr>
          <p:cNvSpPr/>
          <p:nvPr/>
        </p:nvSpPr>
        <p:spPr>
          <a:xfrm>
            <a:off x="7975391" y="3944220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26" name="Google Shape;181;p2">
            <a:extLst>
              <a:ext uri="{FF2B5EF4-FFF2-40B4-BE49-F238E27FC236}">
                <a16:creationId xmlns:a16="http://schemas.microsoft.com/office/drawing/2014/main" id="{DEA9F791-76E1-5D70-99DB-B7509F39B85C}"/>
              </a:ext>
            </a:extLst>
          </p:cNvPr>
          <p:cNvSpPr/>
          <p:nvPr/>
        </p:nvSpPr>
        <p:spPr>
          <a:xfrm>
            <a:off x="1570785" y="4919243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28" name="Google Shape;182;p2">
            <a:extLst>
              <a:ext uri="{FF2B5EF4-FFF2-40B4-BE49-F238E27FC236}">
                <a16:creationId xmlns:a16="http://schemas.microsoft.com/office/drawing/2014/main" id="{8D12C307-663A-D10A-2CEE-957137A97C53}"/>
              </a:ext>
            </a:extLst>
          </p:cNvPr>
          <p:cNvSpPr/>
          <p:nvPr/>
        </p:nvSpPr>
        <p:spPr>
          <a:xfrm>
            <a:off x="247060" y="4985823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29" name="Google Shape;183;p2">
            <a:extLst>
              <a:ext uri="{FF2B5EF4-FFF2-40B4-BE49-F238E27FC236}">
                <a16:creationId xmlns:a16="http://schemas.microsoft.com/office/drawing/2014/main" id="{4BB096CB-DF3E-6B79-7EE5-C07E7889E369}"/>
              </a:ext>
            </a:extLst>
          </p:cNvPr>
          <p:cNvSpPr/>
          <p:nvPr/>
        </p:nvSpPr>
        <p:spPr>
          <a:xfrm>
            <a:off x="8516944" y="4973832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30" name="Google Shape;184;p2">
            <a:extLst>
              <a:ext uri="{FF2B5EF4-FFF2-40B4-BE49-F238E27FC236}">
                <a16:creationId xmlns:a16="http://schemas.microsoft.com/office/drawing/2014/main" id="{80F9F421-0E01-D576-DCB5-F9E9D86C6D64}"/>
              </a:ext>
            </a:extLst>
          </p:cNvPr>
          <p:cNvSpPr/>
          <p:nvPr/>
        </p:nvSpPr>
        <p:spPr>
          <a:xfrm>
            <a:off x="859713" y="4308391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31" name="Google Shape;185;p2">
            <a:extLst>
              <a:ext uri="{FF2B5EF4-FFF2-40B4-BE49-F238E27FC236}">
                <a16:creationId xmlns:a16="http://schemas.microsoft.com/office/drawing/2014/main" id="{5B0D34D6-33E8-F096-A0C0-9DFA2BAE2D92}"/>
              </a:ext>
            </a:extLst>
          </p:cNvPr>
          <p:cNvSpPr/>
          <p:nvPr/>
        </p:nvSpPr>
        <p:spPr>
          <a:xfrm rot="1920742">
            <a:off x="5707038" y="5104937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32" name="Google Shape;186;p2">
            <a:extLst>
              <a:ext uri="{FF2B5EF4-FFF2-40B4-BE49-F238E27FC236}">
                <a16:creationId xmlns:a16="http://schemas.microsoft.com/office/drawing/2014/main" id="{23301942-9F7C-6E07-B392-01A2609C7015}"/>
              </a:ext>
            </a:extLst>
          </p:cNvPr>
          <p:cNvSpPr/>
          <p:nvPr/>
        </p:nvSpPr>
        <p:spPr>
          <a:xfrm rot="-3496844">
            <a:off x="115839" y="5400508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33" name="Google Shape;187;p2">
            <a:extLst>
              <a:ext uri="{FF2B5EF4-FFF2-40B4-BE49-F238E27FC236}">
                <a16:creationId xmlns:a16="http://schemas.microsoft.com/office/drawing/2014/main" id="{C8A14502-1E5C-49EB-4440-330DC0871CBC}"/>
              </a:ext>
            </a:extLst>
          </p:cNvPr>
          <p:cNvSpPr/>
          <p:nvPr/>
        </p:nvSpPr>
        <p:spPr>
          <a:xfrm>
            <a:off x="7518184" y="4857277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35" name="Google Shape;188;p2">
            <a:extLst>
              <a:ext uri="{FF2B5EF4-FFF2-40B4-BE49-F238E27FC236}">
                <a16:creationId xmlns:a16="http://schemas.microsoft.com/office/drawing/2014/main" id="{B44ADA88-DB25-F266-DE73-B6BA9525D508}"/>
              </a:ext>
            </a:extLst>
          </p:cNvPr>
          <p:cNvSpPr/>
          <p:nvPr/>
        </p:nvSpPr>
        <p:spPr>
          <a:xfrm rot="-5400000">
            <a:off x="6496794" y="3912389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36" name="Google Shape;189;p2">
            <a:extLst>
              <a:ext uri="{FF2B5EF4-FFF2-40B4-BE49-F238E27FC236}">
                <a16:creationId xmlns:a16="http://schemas.microsoft.com/office/drawing/2014/main" id="{1F0DC569-0B89-80B5-ED49-84296FF503C3}"/>
              </a:ext>
            </a:extLst>
          </p:cNvPr>
          <p:cNvSpPr/>
          <p:nvPr/>
        </p:nvSpPr>
        <p:spPr>
          <a:xfrm>
            <a:off x="6453205" y="4596855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37" name="Google Shape;190;p2">
            <a:extLst>
              <a:ext uri="{FF2B5EF4-FFF2-40B4-BE49-F238E27FC236}">
                <a16:creationId xmlns:a16="http://schemas.microsoft.com/office/drawing/2014/main" id="{AB7C315F-4B44-B926-DB94-5BFC5A2FBA8F}"/>
              </a:ext>
            </a:extLst>
          </p:cNvPr>
          <p:cNvSpPr/>
          <p:nvPr/>
        </p:nvSpPr>
        <p:spPr>
          <a:xfrm>
            <a:off x="1866011" y="5633827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38" name="Google Shape;191;p2">
            <a:extLst>
              <a:ext uri="{FF2B5EF4-FFF2-40B4-BE49-F238E27FC236}">
                <a16:creationId xmlns:a16="http://schemas.microsoft.com/office/drawing/2014/main" id="{5CA3A804-B5B5-B655-9FB8-C286EB56F329}"/>
              </a:ext>
            </a:extLst>
          </p:cNvPr>
          <p:cNvSpPr/>
          <p:nvPr/>
        </p:nvSpPr>
        <p:spPr>
          <a:xfrm>
            <a:off x="6669805" y="5505343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646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149" y="1899811"/>
            <a:ext cx="2266825" cy="152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7813" y="1899811"/>
            <a:ext cx="2436250" cy="15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49"/>
          <p:cNvSpPr txBox="1"/>
          <p:nvPr/>
        </p:nvSpPr>
        <p:spPr>
          <a:xfrm>
            <a:off x="1158355" y="3444336"/>
            <a:ext cx="1790412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&lt;제외 데이터1&gt;</a:t>
            </a:r>
          </a:p>
          <a:p>
            <a:pPr algn="ctr"/>
            <a:r>
              <a:rPr lang="en" altLang="ko-KR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붉은 LED 환경에서 촬영된 사진</a:t>
            </a:r>
          </a:p>
        </p:txBody>
      </p:sp>
      <p:sp>
        <p:nvSpPr>
          <p:cNvPr id="557" name="Google Shape;557;p49"/>
          <p:cNvSpPr txBox="1"/>
          <p:nvPr/>
        </p:nvSpPr>
        <p:spPr>
          <a:xfrm>
            <a:off x="3342034" y="3444336"/>
            <a:ext cx="2433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&lt;제외 데이터2&gt;</a:t>
            </a:r>
          </a:p>
          <a:p>
            <a:pPr algn="ctr"/>
            <a:r>
              <a:rPr lang="en" altLang="ko-KR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어두운 환경에서 촬영된 사진</a:t>
            </a:r>
          </a:p>
        </p:txBody>
      </p:sp>
      <p:sp>
        <p:nvSpPr>
          <p:cNvPr id="558" name="Google Shape;558;p49"/>
          <p:cNvSpPr txBox="1"/>
          <p:nvPr/>
        </p:nvSpPr>
        <p:spPr>
          <a:xfrm>
            <a:off x="5995141" y="3433227"/>
            <a:ext cx="2433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&lt;제외 데이터3&gt;</a:t>
            </a:r>
          </a:p>
          <a:p>
            <a:pPr algn="ctr"/>
            <a:r>
              <a:rPr lang="ko-KR" alt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흰곰팡이가</a:t>
            </a:r>
            <a:r>
              <a:rPr lang="ko-KR" alt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 없는 정상 밀순 사진</a:t>
            </a:r>
            <a:endParaRPr lang="ko-KR" altLang="en-US" sz="8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  <a:sym typeface="Nanum Gothic"/>
            </a:endParaRPr>
          </a:p>
        </p:txBody>
      </p:sp>
      <p:pic>
        <p:nvPicPr>
          <p:cNvPr id="559" name="Google Shape;55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4900" y="1899811"/>
            <a:ext cx="2030198" cy="1522648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9"/>
          <p:cNvSpPr/>
          <p:nvPr/>
        </p:nvSpPr>
        <p:spPr>
          <a:xfrm>
            <a:off x="920150" y="3770806"/>
            <a:ext cx="6800139" cy="188507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438150" indent="-285750">
              <a:lnSpc>
                <a:spcPct val="115000"/>
              </a:lnSpc>
              <a:buSzPts val="1200"/>
              <a:buFont typeface="Wingdings" panose="05000000000000000000" pitchFamily="2" charset="2"/>
              <a:buChar char="l"/>
            </a:pPr>
            <a:r>
              <a:rPr lang="en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모델 학습률 향상을 위해, </a:t>
            </a:r>
            <a:r>
              <a:rPr lang="en" sz="1400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흰 곰팡이가 명확하게 보이는 ‘자연광 환경’ </a:t>
            </a:r>
            <a:r>
              <a:rPr lang="en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에서 촬영된 </a:t>
            </a:r>
            <a:br>
              <a:rPr lang="en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</a:br>
            <a:r>
              <a:rPr lang="en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새싹 이미지 만 사용</a:t>
            </a:r>
            <a:endParaRPr sz="14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  <a:sym typeface="Nanum Gothic"/>
            </a:endParaRPr>
          </a:p>
          <a:p>
            <a:pPr marL="438150" indent="-285750">
              <a:lnSpc>
                <a:spcPct val="115000"/>
              </a:lnSpc>
              <a:buSzPts val="1200"/>
              <a:buFont typeface="Wingdings" panose="05000000000000000000" pitchFamily="2" charset="2"/>
              <a:buChar char="l"/>
            </a:pPr>
            <a:r>
              <a:rPr lang="en" sz="14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모델</a:t>
            </a:r>
            <a:r>
              <a:rPr lang="en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 </a:t>
            </a:r>
            <a:r>
              <a:rPr lang="en" sz="14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학습</a:t>
            </a:r>
            <a:r>
              <a:rPr lang="en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 </a:t>
            </a:r>
            <a:r>
              <a:rPr lang="en" sz="14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시</a:t>
            </a:r>
            <a:r>
              <a:rPr lang="en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 </a:t>
            </a:r>
            <a:r>
              <a:rPr lang="en" sz="14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제외</a:t>
            </a:r>
            <a:r>
              <a:rPr lang="en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 </a:t>
            </a:r>
            <a:r>
              <a:rPr lang="en" sz="14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사진</a:t>
            </a:r>
            <a:r>
              <a:rPr lang="en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 :</a:t>
            </a:r>
          </a:p>
          <a:p>
            <a:pPr marL="914400" lvl="1" indent="-304800">
              <a:lnSpc>
                <a:spcPct val="115000"/>
              </a:lnSpc>
              <a:buSzPts val="1200"/>
              <a:buFont typeface="+mj-lt"/>
              <a:buAutoNum type="romanUcPeriod"/>
            </a:pPr>
            <a:r>
              <a:rPr lang="en" sz="14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붉은</a:t>
            </a:r>
            <a:r>
              <a:rPr lang="en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 LED </a:t>
            </a:r>
            <a:r>
              <a:rPr lang="en" sz="14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환경에서</a:t>
            </a:r>
            <a:r>
              <a:rPr lang="en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 </a:t>
            </a:r>
            <a:r>
              <a:rPr lang="en" sz="14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촬영된</a:t>
            </a:r>
            <a:r>
              <a:rPr lang="en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 </a:t>
            </a:r>
            <a:r>
              <a:rPr lang="en" sz="14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사진</a:t>
            </a:r>
            <a:endParaRPr lang="en" sz="14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  <a:sym typeface="Nanum Gothic"/>
            </a:endParaRPr>
          </a:p>
          <a:p>
            <a:pPr marL="914400" lvl="1" indent="-304800">
              <a:lnSpc>
                <a:spcPct val="115000"/>
              </a:lnSpc>
              <a:buSzPts val="1200"/>
              <a:buFont typeface="+mj-lt"/>
              <a:buAutoNum type="romanUcPeriod"/>
            </a:pPr>
            <a:r>
              <a:rPr lang="en" sz="14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어두운</a:t>
            </a:r>
            <a:r>
              <a:rPr lang="en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 </a:t>
            </a:r>
            <a:r>
              <a:rPr lang="en" sz="14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환경에서</a:t>
            </a:r>
            <a:r>
              <a:rPr lang="en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 </a:t>
            </a:r>
            <a:r>
              <a:rPr lang="en" sz="14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촬영된</a:t>
            </a:r>
            <a:r>
              <a:rPr lang="en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 </a:t>
            </a:r>
            <a:r>
              <a:rPr lang="en" sz="14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사진</a:t>
            </a:r>
            <a:endParaRPr lang="en" sz="14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  <a:sym typeface="Nanum Gothic"/>
            </a:endParaRPr>
          </a:p>
          <a:p>
            <a:pPr marL="914400" lvl="1" indent="-304800">
              <a:lnSpc>
                <a:spcPct val="115000"/>
              </a:lnSpc>
              <a:buSzPts val="1200"/>
              <a:buFont typeface="+mj-lt"/>
              <a:buAutoNum type="romanUcPeriod"/>
            </a:pPr>
            <a:r>
              <a:rPr lang="en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흰곰팡이가 없는 정상 밀순 사진</a:t>
            </a:r>
            <a:endParaRPr sz="14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  <a:sym typeface="Nanum Gothic"/>
            </a:endParaRPr>
          </a:p>
        </p:txBody>
      </p:sp>
      <p:sp>
        <p:nvSpPr>
          <p:cNvPr id="17" name="양쪽 모서리가 둥근 사각형 16">
            <a:extLst>
              <a:ext uri="{FF2B5EF4-FFF2-40B4-BE49-F238E27FC236}">
                <a16:creationId xmlns:a16="http://schemas.microsoft.com/office/drawing/2014/main" id="{8D3DCC92-5497-F648-B5D9-CFC36BB792FC}"/>
              </a:ext>
            </a:extLst>
          </p:cNvPr>
          <p:cNvSpPr/>
          <p:nvPr/>
        </p:nvSpPr>
        <p:spPr>
          <a:xfrm>
            <a:off x="864395" y="1131425"/>
            <a:ext cx="3315507" cy="493184"/>
          </a:xfrm>
          <a:prstGeom prst="round2Same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Gothic ExtraBold"/>
              </a:rPr>
              <a:t>제외 데이터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D3358EC-B027-7941-B9DF-8F7BF9CC8371}"/>
              </a:ext>
            </a:extLst>
          </p:cNvPr>
          <p:cNvSpPr/>
          <p:nvPr/>
        </p:nvSpPr>
        <p:spPr>
          <a:xfrm>
            <a:off x="326693" y="5541909"/>
            <a:ext cx="73254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병충해 탐지 모델 학습 및 예측을 위한 제외 데이터 소개 및 이유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9AE6379-6672-184F-ABB5-1057B21A2189}"/>
              </a:ext>
            </a:extLst>
          </p:cNvPr>
          <p:cNvGrpSpPr/>
          <p:nvPr/>
        </p:nvGrpSpPr>
        <p:grpSpPr>
          <a:xfrm>
            <a:off x="52114" y="73862"/>
            <a:ext cx="1359668" cy="609758"/>
            <a:chOff x="52114" y="73862"/>
            <a:chExt cx="1359668" cy="60975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60B3EA6-A6FA-1E42-817A-5BCD80B87D4E}"/>
                </a:ext>
              </a:extLst>
            </p:cNvPr>
            <p:cNvSpPr/>
            <p:nvPr/>
          </p:nvSpPr>
          <p:spPr>
            <a:xfrm>
              <a:off x="215181" y="73862"/>
              <a:ext cx="1196601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200" b="1" u="none" strike="noStrike" kern="1200" cap="none" spc="0" normalizeH="0" baseline="0" noProof="0" dirty="0" err="1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2948"/>
                  </a:solidFill>
                  <a:effectLst/>
                  <a:uLnTx/>
                  <a:uFillTx/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전처리</a:t>
              </a:r>
              <a:endParaRPr kumimoji="0" lang="ko-KR" altLang="en-US" sz="2200" b="1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2948"/>
                </a:solidFill>
                <a:effectLst/>
                <a:uLnTx/>
                <a:uFillTx/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72C9647-3ACA-D84A-9548-A1D3C8438707}"/>
                </a:ext>
              </a:extLst>
            </p:cNvPr>
            <p:cNvSpPr/>
            <p:nvPr/>
          </p:nvSpPr>
          <p:spPr>
            <a:xfrm>
              <a:off x="52114" y="437399"/>
              <a:ext cx="83227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2. </a:t>
              </a:r>
              <a:r>
                <a:rPr lang="en-US" altLang="ko-KR" sz="10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DB </a:t>
              </a:r>
              <a:r>
                <a:rPr lang="ko-KR" altLang="en-US" sz="10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구축</a:t>
              </a:r>
              <a:r>
                <a:rPr kumimoji="0" lang="ko-KR" altLang="en-US" sz="1000" b="1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 </a:t>
              </a:r>
              <a:endParaRPr kumimoji="0" lang="en-US" altLang="ko-KR" sz="1000" b="1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9"/>
          <p:cNvSpPr/>
          <p:nvPr/>
        </p:nvSpPr>
        <p:spPr>
          <a:xfrm>
            <a:off x="468252" y="3938887"/>
            <a:ext cx="8229977" cy="13240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438150" indent="-285750">
              <a:lnSpc>
                <a:spcPct val="115000"/>
              </a:lnSpc>
              <a:buSzPts val="1200"/>
              <a:buFont typeface="Wingdings" pitchFamily="2" charset="2"/>
              <a:buChar char="l"/>
            </a:pPr>
            <a:r>
              <a:rPr lang="en" sz="16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모델</a:t>
            </a:r>
            <a:r>
              <a:rPr lang="en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 </a:t>
            </a:r>
            <a:r>
              <a:rPr lang="en" sz="16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학습률</a:t>
            </a:r>
            <a:r>
              <a:rPr lang="en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 </a:t>
            </a:r>
            <a:r>
              <a:rPr lang="en" sz="16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향상을</a:t>
            </a:r>
            <a:r>
              <a:rPr lang="en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 </a:t>
            </a:r>
            <a:r>
              <a:rPr lang="en" sz="16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위해</a:t>
            </a:r>
            <a:r>
              <a:rPr lang="en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, </a:t>
            </a:r>
            <a:r>
              <a:rPr lang="en" sz="1600" b="1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흰</a:t>
            </a:r>
            <a:r>
              <a:rPr lang="en" sz="1600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 </a:t>
            </a:r>
            <a:r>
              <a:rPr lang="en" sz="1600" b="1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곰팡이가</a:t>
            </a:r>
            <a:r>
              <a:rPr lang="en" sz="1600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 </a:t>
            </a:r>
            <a:r>
              <a:rPr lang="en" sz="1600" b="1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명확하게</a:t>
            </a:r>
            <a:r>
              <a:rPr lang="en" sz="1600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 </a:t>
            </a:r>
            <a:r>
              <a:rPr lang="en" sz="1600" b="1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보이는</a:t>
            </a:r>
            <a:r>
              <a:rPr lang="en" sz="1600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 ‘</a:t>
            </a:r>
            <a:r>
              <a:rPr lang="en" sz="1600" b="1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자연광</a:t>
            </a:r>
            <a:r>
              <a:rPr lang="en" sz="1600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 </a:t>
            </a:r>
            <a:r>
              <a:rPr lang="en" sz="1600" b="1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환경</a:t>
            </a:r>
            <a:r>
              <a:rPr lang="en" sz="1600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’ </a:t>
            </a:r>
            <a:r>
              <a:rPr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위에서 직각으로 </a:t>
            </a:r>
            <a:r>
              <a:rPr lang="en" sz="16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촬영된</a:t>
            </a:r>
            <a:r>
              <a:rPr lang="en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 </a:t>
            </a:r>
            <a:r>
              <a:rPr lang="en" sz="16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새싹</a:t>
            </a:r>
            <a:r>
              <a:rPr lang="en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 </a:t>
            </a:r>
            <a:r>
              <a:rPr lang="en" sz="16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이미지</a:t>
            </a:r>
            <a:r>
              <a:rPr lang="en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 </a:t>
            </a:r>
            <a:r>
              <a:rPr lang="en" sz="16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사용</a:t>
            </a:r>
            <a:endParaRPr lang="en" sz="16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  <a:sym typeface="Nanum Gothic"/>
            </a:endParaRPr>
          </a:p>
          <a:p>
            <a:pPr marL="152400">
              <a:lnSpc>
                <a:spcPct val="115000"/>
              </a:lnSpc>
              <a:buSzPts val="1200"/>
            </a:pPr>
            <a:endParaRPr sz="10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  <a:sym typeface="Nanum Gothic"/>
            </a:endParaRPr>
          </a:p>
          <a:p>
            <a:pPr marL="438150" indent="-285750">
              <a:lnSpc>
                <a:spcPct val="115000"/>
              </a:lnSpc>
              <a:buSzPts val="1200"/>
              <a:buFont typeface="Wingdings" pitchFamily="2" charset="2"/>
              <a:buChar char="l"/>
            </a:pPr>
            <a:r>
              <a:rPr lang="en" sz="16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최종</a:t>
            </a:r>
            <a:r>
              <a:rPr lang="en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 </a:t>
            </a:r>
            <a:r>
              <a:rPr lang="en" sz="16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학습</a:t>
            </a:r>
            <a:r>
              <a:rPr lang="en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 </a:t>
            </a:r>
            <a:r>
              <a:rPr lang="en" sz="16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이미지</a:t>
            </a:r>
            <a:r>
              <a:rPr lang="en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  : </a:t>
            </a:r>
            <a:r>
              <a:rPr lang="hu-HU" altLang="ko-KR" sz="16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train</a:t>
            </a:r>
            <a:r>
              <a:rPr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이미지 </a:t>
            </a:r>
            <a:r>
              <a:rPr lang="en-US" altLang="ko-KR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74</a:t>
            </a:r>
            <a:r>
              <a:rPr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개</a:t>
            </a:r>
            <a:r>
              <a:rPr lang="en-US" altLang="ko-KR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</a:t>
            </a:r>
            <a:r>
              <a:rPr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lang="hu-HU" altLang="ko-KR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test</a:t>
            </a:r>
            <a:r>
              <a:rPr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이미지 </a:t>
            </a:r>
            <a:r>
              <a:rPr lang="en-US" altLang="ko-KR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12</a:t>
            </a:r>
            <a:r>
              <a:rPr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개</a:t>
            </a:r>
            <a:endParaRPr sz="16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  <a:sym typeface="NanumGothic ExtraBold"/>
            </a:endParaRPr>
          </a:p>
        </p:txBody>
      </p:sp>
      <p:sp>
        <p:nvSpPr>
          <p:cNvPr id="12" name="Google Shape;556;p49">
            <a:extLst>
              <a:ext uri="{FF2B5EF4-FFF2-40B4-BE49-F238E27FC236}">
                <a16:creationId xmlns:a16="http://schemas.microsoft.com/office/drawing/2014/main" id="{79549D45-CD75-94DC-77A7-39E6D7A0A0E2}"/>
              </a:ext>
            </a:extLst>
          </p:cNvPr>
          <p:cNvSpPr txBox="1"/>
          <p:nvPr/>
        </p:nvSpPr>
        <p:spPr>
          <a:xfrm>
            <a:off x="1526831" y="3600450"/>
            <a:ext cx="1056486" cy="323133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algn="ctr">
              <a:defRPr/>
            </a:pPr>
            <a:r>
              <a:rPr lang="en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&lt;</a:t>
            </a:r>
            <a:r>
              <a:rPr lang="ko-KR" alt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선택</a:t>
            </a:r>
            <a:r>
              <a:rPr lang="en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 데이터1&gt;</a:t>
            </a:r>
          </a:p>
        </p:txBody>
      </p:sp>
      <p:sp>
        <p:nvSpPr>
          <p:cNvPr id="13" name="Google Shape;557;p49">
            <a:extLst>
              <a:ext uri="{FF2B5EF4-FFF2-40B4-BE49-F238E27FC236}">
                <a16:creationId xmlns:a16="http://schemas.microsoft.com/office/drawing/2014/main" id="{E175FF89-32ED-DC6E-8759-576BACD157E2}"/>
              </a:ext>
            </a:extLst>
          </p:cNvPr>
          <p:cNvSpPr txBox="1"/>
          <p:nvPr/>
        </p:nvSpPr>
        <p:spPr>
          <a:xfrm>
            <a:off x="4083001" y="3600450"/>
            <a:ext cx="1056486" cy="323133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algn="ctr">
              <a:defRPr/>
            </a:pPr>
            <a:r>
              <a:rPr lang="en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&lt;</a:t>
            </a:r>
            <a:r>
              <a:rPr lang="ko-KR" alt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선택</a:t>
            </a:r>
            <a:r>
              <a:rPr lang="en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 데이터2&gt;</a:t>
            </a:r>
          </a:p>
        </p:txBody>
      </p:sp>
      <p:sp>
        <p:nvSpPr>
          <p:cNvPr id="14" name="Google Shape;558;p49">
            <a:extLst>
              <a:ext uri="{FF2B5EF4-FFF2-40B4-BE49-F238E27FC236}">
                <a16:creationId xmlns:a16="http://schemas.microsoft.com/office/drawing/2014/main" id="{EC9CCBA5-7454-7364-AE2A-416ABBC5D43A}"/>
              </a:ext>
            </a:extLst>
          </p:cNvPr>
          <p:cNvSpPr txBox="1"/>
          <p:nvPr/>
        </p:nvSpPr>
        <p:spPr>
          <a:xfrm>
            <a:off x="6640491" y="3600450"/>
            <a:ext cx="1056486" cy="323133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algn="ctr">
              <a:defRPr/>
            </a:pPr>
            <a:r>
              <a:rPr lang="en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&lt;</a:t>
            </a:r>
            <a:r>
              <a:rPr lang="ko-KR" alt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선택</a:t>
            </a:r>
            <a:r>
              <a:rPr lang="en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 데이터3&gt;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CAB323A-AA26-861D-D587-F27CAF51F91C}"/>
              </a:ext>
            </a:extLst>
          </p:cNvPr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920150" y="2055857"/>
            <a:ext cx="2269848" cy="152299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D8A8559-8C39-6ECC-C7B0-F32DE4EE6DC4}"/>
              </a:ext>
            </a:extLst>
          </p:cNvPr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3449231" y="2055857"/>
            <a:ext cx="2437504" cy="15229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227911D-BF94-9162-4B64-1D9E4F021690}"/>
              </a:ext>
            </a:extLst>
          </p:cNvPr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6145968" y="2055857"/>
            <a:ext cx="2045532" cy="1522990"/>
          </a:xfrm>
          <a:prstGeom prst="rect">
            <a:avLst/>
          </a:prstGeom>
        </p:spPr>
      </p:pic>
      <p:sp>
        <p:nvSpPr>
          <p:cNvPr id="18" name="양쪽 모서리가 둥근 사각형 17">
            <a:extLst>
              <a:ext uri="{FF2B5EF4-FFF2-40B4-BE49-F238E27FC236}">
                <a16:creationId xmlns:a16="http://schemas.microsoft.com/office/drawing/2014/main" id="{C52E7D59-9FA6-9D46-A1E3-565241FA249D}"/>
              </a:ext>
            </a:extLst>
          </p:cNvPr>
          <p:cNvSpPr/>
          <p:nvPr/>
        </p:nvSpPr>
        <p:spPr>
          <a:xfrm>
            <a:off x="864395" y="1131425"/>
            <a:ext cx="3315507" cy="493184"/>
          </a:xfrm>
          <a:prstGeom prst="round2Same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Gothic ExtraBold"/>
              </a:rPr>
              <a:t>선택 데이터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7E1ABE0-1CF8-E24C-82B0-4C962A8717A0}"/>
              </a:ext>
            </a:extLst>
          </p:cNvPr>
          <p:cNvSpPr/>
          <p:nvPr/>
        </p:nvSpPr>
        <p:spPr>
          <a:xfrm>
            <a:off x="326693" y="5541909"/>
            <a:ext cx="73254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병충해 탐지 모델 학습 및 예측을 위한 선택 데이터 소개 및 이유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767A30F-04ED-564E-B4C0-B7CB472546D9}"/>
              </a:ext>
            </a:extLst>
          </p:cNvPr>
          <p:cNvGrpSpPr/>
          <p:nvPr/>
        </p:nvGrpSpPr>
        <p:grpSpPr>
          <a:xfrm>
            <a:off x="52114" y="73862"/>
            <a:ext cx="1359668" cy="609758"/>
            <a:chOff x="52114" y="73862"/>
            <a:chExt cx="1359668" cy="60975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C633282-329C-AF43-B194-C1DFAD157653}"/>
                </a:ext>
              </a:extLst>
            </p:cNvPr>
            <p:cNvSpPr/>
            <p:nvPr/>
          </p:nvSpPr>
          <p:spPr>
            <a:xfrm>
              <a:off x="215181" y="73862"/>
              <a:ext cx="1196601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200" b="1" u="none" strike="noStrike" kern="1200" cap="none" spc="0" normalizeH="0" baseline="0" noProof="0" dirty="0" err="1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2948"/>
                  </a:solidFill>
                  <a:effectLst/>
                  <a:uLnTx/>
                  <a:uFillTx/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전처리</a:t>
              </a:r>
              <a:endParaRPr kumimoji="0" lang="ko-KR" altLang="en-US" sz="2200" b="1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2948"/>
                </a:solidFill>
                <a:effectLst/>
                <a:uLnTx/>
                <a:uFillTx/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504A1D2-CB0D-B54E-BED7-D6E0CE293001}"/>
                </a:ext>
              </a:extLst>
            </p:cNvPr>
            <p:cNvSpPr/>
            <p:nvPr/>
          </p:nvSpPr>
          <p:spPr>
            <a:xfrm>
              <a:off x="52114" y="437399"/>
              <a:ext cx="83227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2. </a:t>
              </a:r>
              <a:r>
                <a:rPr lang="en-US" altLang="ko-KR" sz="10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DB </a:t>
              </a:r>
              <a:r>
                <a:rPr lang="ko-KR" altLang="en-US" sz="10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구축</a:t>
              </a:r>
              <a:r>
                <a:rPr kumimoji="0" lang="ko-KR" altLang="en-US" sz="1000" b="1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 </a:t>
              </a:r>
              <a:endParaRPr kumimoji="0" lang="en-US" altLang="ko-KR" sz="1000" b="1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5502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1"/>
          <p:cNvSpPr/>
          <p:nvPr/>
        </p:nvSpPr>
        <p:spPr>
          <a:xfrm>
            <a:off x="3856947" y="3011372"/>
            <a:ext cx="1192637" cy="7335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443" name="Google Shape;443;p41"/>
          <p:cNvSpPr txBox="1"/>
          <p:nvPr/>
        </p:nvSpPr>
        <p:spPr>
          <a:xfrm>
            <a:off x="3744097" y="2719873"/>
            <a:ext cx="1192637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highlight>
                  <a:srgbClr val="FFFF00"/>
                </a:highlight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Syne"/>
              </a:rPr>
              <a:t>mold 0.7</a:t>
            </a:r>
            <a:endParaRPr dirty="0">
              <a:highlight>
                <a:srgbClr val="FFFF00"/>
              </a:highlight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  <a:sym typeface="Syne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F9EE37F-BE9B-174D-BFFA-090564A9B3B1}"/>
              </a:ext>
            </a:extLst>
          </p:cNvPr>
          <p:cNvSpPr/>
          <p:nvPr/>
        </p:nvSpPr>
        <p:spPr>
          <a:xfrm>
            <a:off x="920150" y="4925712"/>
            <a:ext cx="69071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hu-HU" altLang="ko-KR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AI </a:t>
            </a:r>
            <a:r>
              <a:rPr lang="ko-KR" altLang="en-US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모델을 통해 </a:t>
            </a:r>
            <a:r>
              <a:rPr lang="ko-KR" altLang="en-US" sz="14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객체탐지</a:t>
            </a:r>
            <a:r>
              <a:rPr lang="en-US" altLang="ko-KR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(</a:t>
            </a:r>
            <a:r>
              <a:rPr lang="hu-HU" altLang="ko-KR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Object</a:t>
            </a:r>
            <a:r>
              <a:rPr lang="en-US" altLang="ko-KR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 </a:t>
            </a:r>
            <a:r>
              <a:rPr lang="hu-HU" altLang="ko-KR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Detection)</a:t>
            </a:r>
            <a:r>
              <a:rPr lang="ko-KR" altLang="en-US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를 하기 위해 학습용 이미지에 </a:t>
            </a:r>
            <a:br>
              <a:rPr lang="en-US" altLang="ko-KR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</a:br>
            <a:r>
              <a:rPr lang="ko-KR" altLang="en-US" sz="14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바운딩</a:t>
            </a:r>
            <a:r>
              <a:rPr lang="ko-KR" altLang="en-US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 박스 </a:t>
            </a:r>
            <a:r>
              <a:rPr lang="en-US" altLang="ko-KR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(</a:t>
            </a:r>
            <a:r>
              <a:rPr lang="hu-HU" altLang="ko-KR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Bounding Box) </a:t>
            </a:r>
            <a:r>
              <a:rPr lang="ko-KR" altLang="en-US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처리</a:t>
            </a:r>
            <a:r>
              <a:rPr lang="en-US" altLang="ko-KR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 </a:t>
            </a:r>
            <a:r>
              <a:rPr lang="ko-KR" altLang="en-US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탐지하고자 하는 이미지에 레이블을 다는 작업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C87C9D-C486-974D-A333-C91F62AA82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960" y="1861108"/>
            <a:ext cx="2721540" cy="2641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9586B30-BA11-5535-D593-AE8094BE68D1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50" y="1860308"/>
            <a:ext cx="2516421" cy="2642400"/>
          </a:xfrm>
          <a:prstGeom prst="rect">
            <a:avLst/>
          </a:prstGeom>
        </p:spPr>
      </p:pic>
      <p:sp>
        <p:nvSpPr>
          <p:cNvPr id="13" name="양쪽 모서리가 둥근 사각형 12">
            <a:extLst>
              <a:ext uri="{FF2B5EF4-FFF2-40B4-BE49-F238E27FC236}">
                <a16:creationId xmlns:a16="http://schemas.microsoft.com/office/drawing/2014/main" id="{6829F3C1-B5A9-9744-BC1D-29AC2DAAE730}"/>
              </a:ext>
            </a:extLst>
          </p:cNvPr>
          <p:cNvSpPr/>
          <p:nvPr/>
        </p:nvSpPr>
        <p:spPr>
          <a:xfrm>
            <a:off x="864395" y="1131425"/>
            <a:ext cx="3315507" cy="493184"/>
          </a:xfrm>
          <a:prstGeom prst="round2Same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Gothic ExtraBold"/>
              </a:rPr>
              <a:t>어노테이션</a:t>
            </a:r>
            <a:endParaRPr lang="ko-KR" altLang="en-US" b="1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  <a:sym typeface="NanumGothic ExtraBold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AC1FC6-21E3-C045-B73C-927B54630DCC}"/>
              </a:ext>
            </a:extLst>
          </p:cNvPr>
          <p:cNvSpPr/>
          <p:nvPr/>
        </p:nvSpPr>
        <p:spPr>
          <a:xfrm>
            <a:off x="326692" y="5541909"/>
            <a:ext cx="81772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latinLnBrk="1">
              <a:defRPr/>
            </a:pPr>
            <a:r>
              <a:rPr kumimoji="0" lang="ko-KR" altLang="en-US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병충해 탐지 모델 학습 및 예측을 객체 탐지</a:t>
            </a:r>
            <a:r>
              <a:rPr kumimoji="0" lang="en-US" altLang="ko-KR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</a:t>
            </a:r>
            <a:r>
              <a:rPr lang="hu-HU" altLang="ko-KR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Object</a:t>
            </a:r>
            <a: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 </a:t>
            </a:r>
            <a:r>
              <a:rPr lang="hu-HU" altLang="ko-KR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Detection</a:t>
            </a:r>
            <a:r>
              <a:rPr kumimoji="0" lang="en-US" altLang="ko-KR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)</a:t>
            </a:r>
            <a:r>
              <a:rPr lang="ko-KR" altLang="en-US" dirty="0">
                <a:ln>
                  <a:solidFill>
                    <a:srgbClr val="4F81BD">
                      <a:alpha val="0"/>
                    </a:srgbClr>
                  </a:solidFill>
                </a:ln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용 </a:t>
            </a:r>
            <a:r>
              <a:rPr lang="ko-KR" altLang="en-US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어노테이션</a:t>
            </a:r>
            <a:r>
              <a:rPr lang="ko-KR" altLang="en-US" dirty="0">
                <a:ln>
                  <a:solidFill>
                    <a:srgbClr val="4F81BD">
                      <a:alpha val="0"/>
                    </a:srgbClr>
                  </a:solidFill>
                </a:ln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소개</a:t>
            </a:r>
            <a:endParaRPr kumimoji="0" lang="ko-KR" altLang="en-US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effectLst/>
              <a:uLnTx/>
              <a:uFillTx/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9AE7350-3CD4-0748-9E09-DAFFE49D47E1}"/>
              </a:ext>
            </a:extLst>
          </p:cNvPr>
          <p:cNvGrpSpPr/>
          <p:nvPr/>
        </p:nvGrpSpPr>
        <p:grpSpPr>
          <a:xfrm>
            <a:off x="52114" y="73862"/>
            <a:ext cx="1359668" cy="609758"/>
            <a:chOff x="52114" y="73862"/>
            <a:chExt cx="1359668" cy="60975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8DB8874-211D-6243-A92B-203C2900FEFB}"/>
                </a:ext>
              </a:extLst>
            </p:cNvPr>
            <p:cNvSpPr/>
            <p:nvPr/>
          </p:nvSpPr>
          <p:spPr>
            <a:xfrm>
              <a:off x="215181" y="73862"/>
              <a:ext cx="1196601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200" b="1" u="none" strike="noStrike" kern="1200" cap="none" spc="0" normalizeH="0" baseline="0" noProof="0" dirty="0" err="1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2948"/>
                  </a:solidFill>
                  <a:effectLst/>
                  <a:uLnTx/>
                  <a:uFillTx/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전처리</a:t>
              </a:r>
              <a:endParaRPr kumimoji="0" lang="ko-KR" altLang="en-US" sz="2200" b="1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2948"/>
                </a:solidFill>
                <a:effectLst/>
                <a:uLnTx/>
                <a:uFillTx/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D6B8958-ED32-3343-9BD3-DDD0D0A84C47}"/>
                </a:ext>
              </a:extLst>
            </p:cNvPr>
            <p:cNvSpPr/>
            <p:nvPr/>
          </p:nvSpPr>
          <p:spPr>
            <a:xfrm>
              <a:off x="52114" y="437399"/>
              <a:ext cx="83227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2. </a:t>
              </a:r>
              <a:r>
                <a:rPr lang="en-US" altLang="ko-KR" sz="10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DB </a:t>
              </a:r>
              <a:r>
                <a:rPr lang="ko-KR" altLang="en-US" sz="10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구축</a:t>
              </a:r>
              <a:r>
                <a:rPr kumimoji="0" lang="ko-KR" altLang="en-US" sz="1000" b="1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 </a:t>
              </a:r>
              <a:endParaRPr kumimoji="0" lang="en-US" altLang="ko-KR" sz="1000" b="1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  <p:sp>
        <p:nvSpPr>
          <p:cNvPr id="12" name="Google Shape;556;p49">
            <a:extLst>
              <a:ext uri="{FF2B5EF4-FFF2-40B4-BE49-F238E27FC236}">
                <a16:creationId xmlns:a16="http://schemas.microsoft.com/office/drawing/2014/main" id="{25EAAF63-C225-D848-A827-D1AECB9C9F64}"/>
              </a:ext>
            </a:extLst>
          </p:cNvPr>
          <p:cNvSpPr txBox="1"/>
          <p:nvPr/>
        </p:nvSpPr>
        <p:spPr>
          <a:xfrm>
            <a:off x="1488943" y="4502708"/>
            <a:ext cx="1378834" cy="323133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algn="ctr">
              <a:defRPr/>
            </a:pPr>
            <a:r>
              <a:rPr lang="en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&lt;</a:t>
            </a:r>
            <a:r>
              <a:rPr lang="ko-KR" alt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어노테이션</a:t>
            </a:r>
            <a:r>
              <a:rPr lang="ko-KR" alt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 적용</a:t>
            </a:r>
            <a:r>
              <a:rPr lang="en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&gt;</a:t>
            </a:r>
          </a:p>
        </p:txBody>
      </p:sp>
      <p:sp>
        <p:nvSpPr>
          <p:cNvPr id="17" name="Google Shape;556;p49">
            <a:extLst>
              <a:ext uri="{FF2B5EF4-FFF2-40B4-BE49-F238E27FC236}">
                <a16:creationId xmlns:a16="http://schemas.microsoft.com/office/drawing/2014/main" id="{5B1727D4-6956-BC46-8E1E-599D647165CA}"/>
              </a:ext>
            </a:extLst>
          </p:cNvPr>
          <p:cNvSpPr txBox="1"/>
          <p:nvPr/>
        </p:nvSpPr>
        <p:spPr>
          <a:xfrm>
            <a:off x="6141313" y="4534843"/>
            <a:ext cx="1378834" cy="323133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algn="ctr">
              <a:defRPr/>
            </a:pPr>
            <a:r>
              <a:rPr lang="en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&lt;</a:t>
            </a:r>
            <a:r>
              <a:rPr lang="ko-KR" alt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객체탐지</a:t>
            </a:r>
            <a:r>
              <a:rPr lang="ko-KR" alt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 이미지</a:t>
            </a:r>
            <a:r>
              <a:rPr lang="en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&gt;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D3B423-6014-AE40-A6BC-F6B84E79876D}"/>
              </a:ext>
            </a:extLst>
          </p:cNvPr>
          <p:cNvGrpSpPr/>
          <p:nvPr/>
        </p:nvGrpSpPr>
        <p:grpSpPr>
          <a:xfrm>
            <a:off x="6055811" y="2947776"/>
            <a:ext cx="1965600" cy="959139"/>
            <a:chOff x="5936969" y="3861729"/>
            <a:chExt cx="1965600" cy="959139"/>
          </a:xfrm>
        </p:grpSpPr>
        <p:sp>
          <p:nvSpPr>
            <p:cNvPr id="11" name="Google Shape;456;p43">
              <a:extLst>
                <a:ext uri="{FF2B5EF4-FFF2-40B4-BE49-F238E27FC236}">
                  <a16:creationId xmlns:a16="http://schemas.microsoft.com/office/drawing/2014/main" id="{E2150052-4E01-F144-AEA8-DD583CF59D10}"/>
                </a:ext>
              </a:extLst>
            </p:cNvPr>
            <p:cNvSpPr/>
            <p:nvPr/>
          </p:nvSpPr>
          <p:spPr>
            <a:xfrm>
              <a:off x="5936969" y="4502676"/>
              <a:ext cx="1965600" cy="318192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  <p:sp>
          <p:nvSpPr>
            <p:cNvPr id="13" name="Google Shape;458;p43">
              <a:extLst>
                <a:ext uri="{FF2B5EF4-FFF2-40B4-BE49-F238E27FC236}">
                  <a16:creationId xmlns:a16="http://schemas.microsoft.com/office/drawing/2014/main" id="{F6D342CF-D49B-474C-B20A-818070119A09}"/>
                </a:ext>
              </a:extLst>
            </p:cNvPr>
            <p:cNvSpPr txBox="1">
              <a:spLocks/>
            </p:cNvSpPr>
            <p:nvPr/>
          </p:nvSpPr>
          <p:spPr>
            <a:xfrm>
              <a:off x="6166413" y="4577177"/>
              <a:ext cx="1592757" cy="243691"/>
            </a:xfrm>
            <a:prstGeom prst="rect">
              <a:avLst/>
            </a:prstGeom>
          </p:spPr>
          <p:txBody>
            <a:bodyPr spcFirstLastPara="1" wrap="square" lIns="0" tIns="0" rIns="0" bIns="0" anchor="t" anchorCtr="0">
              <a:noAutofit/>
            </a:bodyPr>
            <a:lstStyle>
              <a:lvl1pPr marL="316527" indent="-316527" algn="l" defTabSz="844073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95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9" indent="-263772" algn="l" defTabSz="844073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58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55091" indent="-211018" algn="l" defTabSz="844073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21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77127" indent="-211018" algn="l" defTabSz="844073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8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99164" indent="-211018" algn="l" defTabSz="844073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8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21200" indent="-211018" algn="l" defTabSz="844073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8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37" indent="-211018" algn="l" defTabSz="844073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8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65273" indent="-211018" algn="l" defTabSz="844073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8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587310" indent="-211018" algn="l" defTabSz="844073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8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000" b="1" dirty="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  <a:sym typeface="Nanum Gothic"/>
                </a:rPr>
                <a:t>흙과 명확히 구분되는 곰팡이 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26C7D88-9276-3344-A542-EF3BE170FC5D}"/>
                </a:ext>
              </a:extLst>
            </p:cNvPr>
            <p:cNvGrpSpPr/>
            <p:nvPr/>
          </p:nvGrpSpPr>
          <p:grpSpPr>
            <a:xfrm>
              <a:off x="6632661" y="3861729"/>
              <a:ext cx="569100" cy="569100"/>
              <a:chOff x="4397992" y="5697631"/>
              <a:chExt cx="569100" cy="569100"/>
            </a:xfrm>
          </p:grpSpPr>
          <p:sp>
            <p:nvSpPr>
              <p:cNvPr id="14" name="Google Shape;459;p43">
                <a:extLst>
                  <a:ext uri="{FF2B5EF4-FFF2-40B4-BE49-F238E27FC236}">
                    <a16:creationId xmlns:a16="http://schemas.microsoft.com/office/drawing/2014/main" id="{F7540D8F-93CF-8E48-9EE4-1B852BBC405A}"/>
                  </a:ext>
                </a:extLst>
              </p:cNvPr>
              <p:cNvSpPr/>
              <p:nvPr/>
            </p:nvSpPr>
            <p:spPr>
              <a:xfrm>
                <a:off x="4397992" y="5697631"/>
                <a:ext cx="569100" cy="5691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dirty="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endParaRPr>
              </a:p>
            </p:txBody>
          </p:sp>
          <p:grpSp>
            <p:nvGrpSpPr>
              <p:cNvPr id="19" name="Google Shape;464;p43">
                <a:extLst>
                  <a:ext uri="{FF2B5EF4-FFF2-40B4-BE49-F238E27FC236}">
                    <a16:creationId xmlns:a16="http://schemas.microsoft.com/office/drawing/2014/main" id="{39F042B1-366D-1645-8C35-EFACD6CF4AB9}"/>
                  </a:ext>
                </a:extLst>
              </p:cNvPr>
              <p:cNvGrpSpPr/>
              <p:nvPr/>
            </p:nvGrpSpPr>
            <p:grpSpPr>
              <a:xfrm>
                <a:off x="4531916" y="5807014"/>
                <a:ext cx="356556" cy="349557"/>
                <a:chOff x="-22740025" y="3201037"/>
                <a:chExt cx="299300" cy="293425"/>
              </a:xfrm>
            </p:grpSpPr>
            <p:sp>
              <p:nvSpPr>
                <p:cNvPr id="20" name="Google Shape;465;p43">
                  <a:extLst>
                    <a:ext uri="{FF2B5EF4-FFF2-40B4-BE49-F238E27FC236}">
                      <a16:creationId xmlns:a16="http://schemas.microsoft.com/office/drawing/2014/main" id="{222590B6-619D-6745-8AAF-7B31FE29C25F}"/>
                    </a:ext>
                  </a:extLst>
                </p:cNvPr>
                <p:cNvSpPr/>
                <p:nvPr/>
              </p:nvSpPr>
              <p:spPr>
                <a:xfrm>
                  <a:off x="-22740025" y="3201037"/>
                  <a:ext cx="299300" cy="29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72" h="11737" extrusionOk="0">
                      <a:moveTo>
                        <a:pt x="3214" y="5522"/>
                      </a:moveTo>
                      <a:cubicBezTo>
                        <a:pt x="3403" y="5522"/>
                        <a:pt x="3560" y="5679"/>
                        <a:pt x="3560" y="5868"/>
                      </a:cubicBezTo>
                      <a:cubicBezTo>
                        <a:pt x="3560" y="6057"/>
                        <a:pt x="3403" y="6215"/>
                        <a:pt x="3214" y="6215"/>
                      </a:cubicBezTo>
                      <a:cubicBezTo>
                        <a:pt x="3024" y="6215"/>
                        <a:pt x="2867" y="6057"/>
                        <a:pt x="2867" y="5868"/>
                      </a:cubicBezTo>
                      <a:cubicBezTo>
                        <a:pt x="2867" y="5679"/>
                        <a:pt x="3024" y="5522"/>
                        <a:pt x="3214" y="5522"/>
                      </a:cubicBezTo>
                      <a:close/>
                      <a:moveTo>
                        <a:pt x="5986" y="2749"/>
                      </a:moveTo>
                      <a:cubicBezTo>
                        <a:pt x="6931" y="2749"/>
                        <a:pt x="7719" y="3537"/>
                        <a:pt x="7719" y="4482"/>
                      </a:cubicBezTo>
                      <a:cubicBezTo>
                        <a:pt x="7719" y="5427"/>
                        <a:pt x="6963" y="6215"/>
                        <a:pt x="5986" y="6215"/>
                      </a:cubicBezTo>
                      <a:cubicBezTo>
                        <a:pt x="5041" y="6215"/>
                        <a:pt x="4253" y="5427"/>
                        <a:pt x="4253" y="4482"/>
                      </a:cubicBezTo>
                      <a:cubicBezTo>
                        <a:pt x="4253" y="3537"/>
                        <a:pt x="5041" y="2749"/>
                        <a:pt x="5986" y="2749"/>
                      </a:cubicBezTo>
                      <a:close/>
                      <a:moveTo>
                        <a:pt x="8790" y="5522"/>
                      </a:moveTo>
                      <a:cubicBezTo>
                        <a:pt x="8979" y="5522"/>
                        <a:pt x="9136" y="5679"/>
                        <a:pt x="9136" y="5868"/>
                      </a:cubicBezTo>
                      <a:cubicBezTo>
                        <a:pt x="9136" y="6057"/>
                        <a:pt x="8979" y="6215"/>
                        <a:pt x="8790" y="6215"/>
                      </a:cubicBezTo>
                      <a:cubicBezTo>
                        <a:pt x="8569" y="6215"/>
                        <a:pt x="8412" y="6057"/>
                        <a:pt x="8412" y="5868"/>
                      </a:cubicBezTo>
                      <a:cubicBezTo>
                        <a:pt x="8412" y="5679"/>
                        <a:pt x="8569" y="5522"/>
                        <a:pt x="8790" y="5522"/>
                      </a:cubicBezTo>
                      <a:close/>
                      <a:moveTo>
                        <a:pt x="4600" y="7601"/>
                      </a:moveTo>
                      <a:cubicBezTo>
                        <a:pt x="4789" y="7601"/>
                        <a:pt x="4946" y="7759"/>
                        <a:pt x="4946" y="7948"/>
                      </a:cubicBezTo>
                      <a:cubicBezTo>
                        <a:pt x="4946" y="8168"/>
                        <a:pt x="4789" y="8326"/>
                        <a:pt x="4600" y="8326"/>
                      </a:cubicBezTo>
                      <a:cubicBezTo>
                        <a:pt x="4411" y="8326"/>
                        <a:pt x="4253" y="8168"/>
                        <a:pt x="4253" y="7948"/>
                      </a:cubicBezTo>
                      <a:cubicBezTo>
                        <a:pt x="4253" y="7759"/>
                        <a:pt x="4411" y="7601"/>
                        <a:pt x="4600" y="7601"/>
                      </a:cubicBezTo>
                      <a:close/>
                      <a:moveTo>
                        <a:pt x="6679" y="6939"/>
                      </a:moveTo>
                      <a:cubicBezTo>
                        <a:pt x="7278" y="6939"/>
                        <a:pt x="7719" y="7412"/>
                        <a:pt x="7719" y="7948"/>
                      </a:cubicBezTo>
                      <a:cubicBezTo>
                        <a:pt x="7719" y="8515"/>
                        <a:pt x="7246" y="8987"/>
                        <a:pt x="6679" y="8987"/>
                      </a:cubicBezTo>
                      <a:cubicBezTo>
                        <a:pt x="6080" y="8987"/>
                        <a:pt x="5671" y="8515"/>
                        <a:pt x="5671" y="7948"/>
                      </a:cubicBezTo>
                      <a:cubicBezTo>
                        <a:pt x="5671" y="7412"/>
                        <a:pt x="6143" y="6939"/>
                        <a:pt x="6679" y="6939"/>
                      </a:cubicBezTo>
                      <a:close/>
                      <a:moveTo>
                        <a:pt x="5309" y="1"/>
                      </a:moveTo>
                      <a:cubicBezTo>
                        <a:pt x="5222" y="1"/>
                        <a:pt x="5135" y="24"/>
                        <a:pt x="5072" y="71"/>
                      </a:cubicBezTo>
                      <a:cubicBezTo>
                        <a:pt x="4946" y="197"/>
                        <a:pt x="4946" y="449"/>
                        <a:pt x="5072" y="544"/>
                      </a:cubicBezTo>
                      <a:cubicBezTo>
                        <a:pt x="5356" y="828"/>
                        <a:pt x="5545" y="1080"/>
                        <a:pt x="5639" y="1363"/>
                      </a:cubicBezTo>
                      <a:cubicBezTo>
                        <a:pt x="5356" y="1426"/>
                        <a:pt x="5041" y="1458"/>
                        <a:pt x="4757" y="1552"/>
                      </a:cubicBezTo>
                      <a:cubicBezTo>
                        <a:pt x="4474" y="1017"/>
                        <a:pt x="4096" y="796"/>
                        <a:pt x="3592" y="576"/>
                      </a:cubicBezTo>
                      <a:cubicBezTo>
                        <a:pt x="3552" y="560"/>
                        <a:pt x="3507" y="552"/>
                        <a:pt x="3460" y="552"/>
                      </a:cubicBezTo>
                      <a:cubicBezTo>
                        <a:pt x="3320" y="552"/>
                        <a:pt x="3166" y="623"/>
                        <a:pt x="3119" y="765"/>
                      </a:cubicBezTo>
                      <a:cubicBezTo>
                        <a:pt x="3024" y="922"/>
                        <a:pt x="3119" y="1143"/>
                        <a:pt x="3277" y="1206"/>
                      </a:cubicBezTo>
                      <a:cubicBezTo>
                        <a:pt x="3623" y="1363"/>
                        <a:pt x="3907" y="1552"/>
                        <a:pt x="4064" y="1804"/>
                      </a:cubicBezTo>
                      <a:cubicBezTo>
                        <a:pt x="3781" y="1930"/>
                        <a:pt x="3529" y="2088"/>
                        <a:pt x="3308" y="2245"/>
                      </a:cubicBezTo>
                      <a:cubicBezTo>
                        <a:pt x="2867" y="1836"/>
                        <a:pt x="2394" y="1773"/>
                        <a:pt x="1890" y="1741"/>
                      </a:cubicBezTo>
                      <a:cubicBezTo>
                        <a:pt x="1701" y="1741"/>
                        <a:pt x="1544" y="1836"/>
                        <a:pt x="1481" y="2056"/>
                      </a:cubicBezTo>
                      <a:cubicBezTo>
                        <a:pt x="1481" y="2245"/>
                        <a:pt x="1607" y="2403"/>
                        <a:pt x="1796" y="2434"/>
                      </a:cubicBezTo>
                      <a:cubicBezTo>
                        <a:pt x="2205" y="2466"/>
                        <a:pt x="2489" y="2529"/>
                        <a:pt x="2741" y="2718"/>
                      </a:cubicBezTo>
                      <a:cubicBezTo>
                        <a:pt x="2552" y="2907"/>
                        <a:pt x="2363" y="3159"/>
                        <a:pt x="2205" y="3379"/>
                      </a:cubicBezTo>
                      <a:cubicBezTo>
                        <a:pt x="1949" y="3294"/>
                        <a:pt x="1725" y="3260"/>
                        <a:pt x="1508" y="3260"/>
                      </a:cubicBezTo>
                      <a:cubicBezTo>
                        <a:pt x="1243" y="3260"/>
                        <a:pt x="987" y="3310"/>
                        <a:pt x="693" y="3379"/>
                      </a:cubicBezTo>
                      <a:cubicBezTo>
                        <a:pt x="504" y="3411"/>
                        <a:pt x="441" y="3631"/>
                        <a:pt x="473" y="3821"/>
                      </a:cubicBezTo>
                      <a:cubicBezTo>
                        <a:pt x="498" y="3970"/>
                        <a:pt x="621" y="4060"/>
                        <a:pt x="781" y="4060"/>
                      </a:cubicBezTo>
                      <a:cubicBezTo>
                        <a:pt x="823" y="4060"/>
                        <a:pt x="868" y="4054"/>
                        <a:pt x="914" y="4041"/>
                      </a:cubicBezTo>
                      <a:cubicBezTo>
                        <a:pt x="1160" y="3979"/>
                        <a:pt x="1366" y="3931"/>
                        <a:pt x="1567" y="3931"/>
                      </a:cubicBezTo>
                      <a:cubicBezTo>
                        <a:pt x="1674" y="3931"/>
                        <a:pt x="1780" y="3945"/>
                        <a:pt x="1890" y="3978"/>
                      </a:cubicBezTo>
                      <a:cubicBezTo>
                        <a:pt x="1764" y="4262"/>
                        <a:pt x="1638" y="4514"/>
                        <a:pt x="1607" y="4797"/>
                      </a:cubicBezTo>
                      <a:cubicBezTo>
                        <a:pt x="1071" y="4797"/>
                        <a:pt x="630" y="4986"/>
                        <a:pt x="189" y="5301"/>
                      </a:cubicBezTo>
                      <a:cubicBezTo>
                        <a:pt x="32" y="5427"/>
                        <a:pt x="0" y="5616"/>
                        <a:pt x="126" y="5774"/>
                      </a:cubicBezTo>
                      <a:cubicBezTo>
                        <a:pt x="186" y="5874"/>
                        <a:pt x="296" y="5935"/>
                        <a:pt x="409" y="5935"/>
                      </a:cubicBezTo>
                      <a:cubicBezTo>
                        <a:pt x="474" y="5935"/>
                        <a:pt x="541" y="5915"/>
                        <a:pt x="599" y="5868"/>
                      </a:cubicBezTo>
                      <a:cubicBezTo>
                        <a:pt x="914" y="5616"/>
                        <a:pt x="1166" y="5459"/>
                        <a:pt x="1481" y="5459"/>
                      </a:cubicBezTo>
                      <a:cubicBezTo>
                        <a:pt x="1481" y="5585"/>
                        <a:pt x="1449" y="5742"/>
                        <a:pt x="1449" y="5868"/>
                      </a:cubicBezTo>
                      <a:cubicBezTo>
                        <a:pt x="1449" y="6026"/>
                        <a:pt x="1449" y="6183"/>
                        <a:pt x="1481" y="6341"/>
                      </a:cubicBezTo>
                      <a:cubicBezTo>
                        <a:pt x="945" y="6530"/>
                        <a:pt x="662" y="6876"/>
                        <a:pt x="347" y="7318"/>
                      </a:cubicBezTo>
                      <a:cubicBezTo>
                        <a:pt x="221" y="7475"/>
                        <a:pt x="284" y="7664"/>
                        <a:pt x="441" y="7790"/>
                      </a:cubicBezTo>
                      <a:cubicBezTo>
                        <a:pt x="507" y="7843"/>
                        <a:pt x="584" y="7868"/>
                        <a:pt x="658" y="7868"/>
                      </a:cubicBezTo>
                      <a:cubicBezTo>
                        <a:pt x="761" y="7868"/>
                        <a:pt x="859" y="7819"/>
                        <a:pt x="914" y="7727"/>
                      </a:cubicBezTo>
                      <a:cubicBezTo>
                        <a:pt x="1134" y="7349"/>
                        <a:pt x="1323" y="7129"/>
                        <a:pt x="1607" y="7002"/>
                      </a:cubicBezTo>
                      <a:cubicBezTo>
                        <a:pt x="1701" y="7286"/>
                        <a:pt x="1764" y="7570"/>
                        <a:pt x="1922" y="7822"/>
                      </a:cubicBezTo>
                      <a:cubicBezTo>
                        <a:pt x="1481" y="8200"/>
                        <a:pt x="1323" y="8609"/>
                        <a:pt x="1166" y="9145"/>
                      </a:cubicBezTo>
                      <a:cubicBezTo>
                        <a:pt x="1134" y="9334"/>
                        <a:pt x="1260" y="9523"/>
                        <a:pt x="1418" y="9554"/>
                      </a:cubicBezTo>
                      <a:cubicBezTo>
                        <a:pt x="1452" y="9566"/>
                        <a:pt x="1486" y="9571"/>
                        <a:pt x="1519" y="9571"/>
                      </a:cubicBezTo>
                      <a:cubicBezTo>
                        <a:pt x="1671" y="9571"/>
                        <a:pt x="1807" y="9463"/>
                        <a:pt x="1859" y="9334"/>
                      </a:cubicBezTo>
                      <a:cubicBezTo>
                        <a:pt x="1953" y="8924"/>
                        <a:pt x="2048" y="8672"/>
                        <a:pt x="2268" y="8420"/>
                      </a:cubicBezTo>
                      <a:cubicBezTo>
                        <a:pt x="2426" y="8672"/>
                        <a:pt x="2646" y="8893"/>
                        <a:pt x="2835" y="9082"/>
                      </a:cubicBezTo>
                      <a:cubicBezTo>
                        <a:pt x="2520" y="9554"/>
                        <a:pt x="2552" y="10027"/>
                        <a:pt x="2583" y="10594"/>
                      </a:cubicBezTo>
                      <a:cubicBezTo>
                        <a:pt x="2583" y="10783"/>
                        <a:pt x="2741" y="10909"/>
                        <a:pt x="2961" y="10909"/>
                      </a:cubicBezTo>
                      <a:lnTo>
                        <a:pt x="2993" y="10909"/>
                      </a:lnTo>
                      <a:cubicBezTo>
                        <a:pt x="3182" y="10909"/>
                        <a:pt x="3308" y="10720"/>
                        <a:pt x="3308" y="10500"/>
                      </a:cubicBezTo>
                      <a:cubicBezTo>
                        <a:pt x="3277" y="10090"/>
                        <a:pt x="3277" y="9806"/>
                        <a:pt x="3371" y="9523"/>
                      </a:cubicBezTo>
                      <a:cubicBezTo>
                        <a:pt x="3623" y="9680"/>
                        <a:pt x="3844" y="9838"/>
                        <a:pt x="4127" y="9964"/>
                      </a:cubicBezTo>
                      <a:cubicBezTo>
                        <a:pt x="4001" y="10500"/>
                        <a:pt x="4159" y="10941"/>
                        <a:pt x="4411" y="11445"/>
                      </a:cubicBezTo>
                      <a:cubicBezTo>
                        <a:pt x="4452" y="11589"/>
                        <a:pt x="4561" y="11652"/>
                        <a:pt x="4684" y="11652"/>
                      </a:cubicBezTo>
                      <a:cubicBezTo>
                        <a:pt x="4749" y="11652"/>
                        <a:pt x="4818" y="11635"/>
                        <a:pt x="4883" y="11602"/>
                      </a:cubicBezTo>
                      <a:cubicBezTo>
                        <a:pt x="5041" y="11539"/>
                        <a:pt x="5104" y="11350"/>
                        <a:pt x="5041" y="11130"/>
                      </a:cubicBezTo>
                      <a:cubicBezTo>
                        <a:pt x="4883" y="10783"/>
                        <a:pt x="4757" y="10500"/>
                        <a:pt x="4789" y="10184"/>
                      </a:cubicBezTo>
                      <a:lnTo>
                        <a:pt x="4789" y="10184"/>
                      </a:lnTo>
                      <a:cubicBezTo>
                        <a:pt x="5072" y="10279"/>
                        <a:pt x="5356" y="10311"/>
                        <a:pt x="5671" y="10342"/>
                      </a:cubicBezTo>
                      <a:cubicBezTo>
                        <a:pt x="5734" y="10909"/>
                        <a:pt x="6049" y="11256"/>
                        <a:pt x="6427" y="11665"/>
                      </a:cubicBezTo>
                      <a:cubicBezTo>
                        <a:pt x="6474" y="11712"/>
                        <a:pt x="6561" y="11736"/>
                        <a:pt x="6651" y="11736"/>
                      </a:cubicBezTo>
                      <a:cubicBezTo>
                        <a:pt x="6742" y="11736"/>
                        <a:pt x="6837" y="11712"/>
                        <a:pt x="6900" y="11665"/>
                      </a:cubicBezTo>
                      <a:cubicBezTo>
                        <a:pt x="6994" y="11539"/>
                        <a:pt x="6994" y="11287"/>
                        <a:pt x="6900" y="11193"/>
                      </a:cubicBezTo>
                      <a:cubicBezTo>
                        <a:pt x="6616" y="10909"/>
                        <a:pt x="6427" y="10657"/>
                        <a:pt x="6333" y="10342"/>
                      </a:cubicBezTo>
                      <a:cubicBezTo>
                        <a:pt x="6616" y="10311"/>
                        <a:pt x="6931" y="10279"/>
                        <a:pt x="7215" y="10184"/>
                      </a:cubicBezTo>
                      <a:cubicBezTo>
                        <a:pt x="7467" y="10720"/>
                        <a:pt x="7876" y="10941"/>
                        <a:pt x="8380" y="11130"/>
                      </a:cubicBezTo>
                      <a:cubicBezTo>
                        <a:pt x="8424" y="11156"/>
                        <a:pt x="8474" y="11167"/>
                        <a:pt x="8526" y="11167"/>
                      </a:cubicBezTo>
                      <a:cubicBezTo>
                        <a:pt x="8662" y="11167"/>
                        <a:pt x="8807" y="11086"/>
                        <a:pt x="8853" y="10972"/>
                      </a:cubicBezTo>
                      <a:cubicBezTo>
                        <a:pt x="8947" y="10815"/>
                        <a:pt x="8853" y="10594"/>
                        <a:pt x="8695" y="10500"/>
                      </a:cubicBezTo>
                      <a:cubicBezTo>
                        <a:pt x="8349" y="10374"/>
                        <a:pt x="8065" y="10184"/>
                        <a:pt x="7908" y="9932"/>
                      </a:cubicBezTo>
                      <a:cubicBezTo>
                        <a:pt x="8191" y="9806"/>
                        <a:pt x="8412" y="9649"/>
                        <a:pt x="8664" y="9491"/>
                      </a:cubicBezTo>
                      <a:cubicBezTo>
                        <a:pt x="9105" y="9901"/>
                        <a:pt x="9578" y="9964"/>
                        <a:pt x="10082" y="9995"/>
                      </a:cubicBezTo>
                      <a:lnTo>
                        <a:pt x="10113" y="9995"/>
                      </a:lnTo>
                      <a:cubicBezTo>
                        <a:pt x="10302" y="9995"/>
                        <a:pt x="10428" y="9869"/>
                        <a:pt x="10460" y="9680"/>
                      </a:cubicBezTo>
                      <a:cubicBezTo>
                        <a:pt x="10460" y="9491"/>
                        <a:pt x="10365" y="9334"/>
                        <a:pt x="10145" y="9302"/>
                      </a:cubicBezTo>
                      <a:cubicBezTo>
                        <a:pt x="9767" y="9239"/>
                        <a:pt x="9483" y="9208"/>
                        <a:pt x="9199" y="9019"/>
                      </a:cubicBezTo>
                      <a:cubicBezTo>
                        <a:pt x="9388" y="8830"/>
                        <a:pt x="9609" y="8578"/>
                        <a:pt x="9767" y="8357"/>
                      </a:cubicBezTo>
                      <a:cubicBezTo>
                        <a:pt x="9980" y="8437"/>
                        <a:pt x="10181" y="8466"/>
                        <a:pt x="10384" y="8466"/>
                      </a:cubicBezTo>
                      <a:cubicBezTo>
                        <a:pt x="10660" y="8466"/>
                        <a:pt x="10938" y="8412"/>
                        <a:pt x="11247" y="8357"/>
                      </a:cubicBezTo>
                      <a:cubicBezTo>
                        <a:pt x="11468" y="8294"/>
                        <a:pt x="11531" y="8105"/>
                        <a:pt x="11499" y="7916"/>
                      </a:cubicBezTo>
                      <a:cubicBezTo>
                        <a:pt x="11472" y="7751"/>
                        <a:pt x="11300" y="7658"/>
                        <a:pt x="11131" y="7658"/>
                      </a:cubicBezTo>
                      <a:cubicBezTo>
                        <a:pt x="11107" y="7658"/>
                        <a:pt x="11082" y="7660"/>
                        <a:pt x="11058" y="7664"/>
                      </a:cubicBezTo>
                      <a:cubicBezTo>
                        <a:pt x="10806" y="7748"/>
                        <a:pt x="10596" y="7804"/>
                        <a:pt x="10391" y="7804"/>
                      </a:cubicBezTo>
                      <a:cubicBezTo>
                        <a:pt x="10288" y="7804"/>
                        <a:pt x="10187" y="7790"/>
                        <a:pt x="10082" y="7759"/>
                      </a:cubicBezTo>
                      <a:cubicBezTo>
                        <a:pt x="10208" y="7475"/>
                        <a:pt x="10302" y="7192"/>
                        <a:pt x="10365" y="6939"/>
                      </a:cubicBezTo>
                      <a:lnTo>
                        <a:pt x="10397" y="6939"/>
                      </a:lnTo>
                      <a:cubicBezTo>
                        <a:pt x="10932" y="6939"/>
                        <a:pt x="11342" y="6687"/>
                        <a:pt x="11751" y="6372"/>
                      </a:cubicBezTo>
                      <a:cubicBezTo>
                        <a:pt x="11940" y="6246"/>
                        <a:pt x="11972" y="6057"/>
                        <a:pt x="11846" y="5900"/>
                      </a:cubicBezTo>
                      <a:cubicBezTo>
                        <a:pt x="11789" y="5843"/>
                        <a:pt x="11687" y="5798"/>
                        <a:pt x="11580" y="5798"/>
                      </a:cubicBezTo>
                      <a:cubicBezTo>
                        <a:pt x="11509" y="5798"/>
                        <a:pt x="11436" y="5818"/>
                        <a:pt x="11373" y="5868"/>
                      </a:cubicBezTo>
                      <a:cubicBezTo>
                        <a:pt x="11058" y="6120"/>
                        <a:pt x="10775" y="6278"/>
                        <a:pt x="10460" y="6278"/>
                      </a:cubicBezTo>
                      <a:cubicBezTo>
                        <a:pt x="10460" y="6152"/>
                        <a:pt x="10491" y="5994"/>
                        <a:pt x="10491" y="5868"/>
                      </a:cubicBezTo>
                      <a:cubicBezTo>
                        <a:pt x="10491" y="5711"/>
                        <a:pt x="10491" y="5553"/>
                        <a:pt x="10460" y="5396"/>
                      </a:cubicBezTo>
                      <a:cubicBezTo>
                        <a:pt x="11027" y="5207"/>
                        <a:pt x="11279" y="4860"/>
                        <a:pt x="11594" y="4419"/>
                      </a:cubicBezTo>
                      <a:cubicBezTo>
                        <a:pt x="11720" y="4262"/>
                        <a:pt x="11688" y="4073"/>
                        <a:pt x="11531" y="3947"/>
                      </a:cubicBezTo>
                      <a:cubicBezTo>
                        <a:pt x="11465" y="3894"/>
                        <a:pt x="11394" y="3869"/>
                        <a:pt x="11324" y="3869"/>
                      </a:cubicBezTo>
                      <a:cubicBezTo>
                        <a:pt x="11226" y="3869"/>
                        <a:pt x="11132" y="3918"/>
                        <a:pt x="11058" y="4010"/>
                      </a:cubicBezTo>
                      <a:cubicBezTo>
                        <a:pt x="10838" y="4388"/>
                        <a:pt x="10617" y="4608"/>
                        <a:pt x="10365" y="4734"/>
                      </a:cubicBezTo>
                      <a:cubicBezTo>
                        <a:pt x="10271" y="4451"/>
                        <a:pt x="10176" y="4167"/>
                        <a:pt x="10019" y="3915"/>
                      </a:cubicBezTo>
                      <a:cubicBezTo>
                        <a:pt x="10460" y="3537"/>
                        <a:pt x="10617" y="3127"/>
                        <a:pt x="10775" y="2592"/>
                      </a:cubicBezTo>
                      <a:cubicBezTo>
                        <a:pt x="10806" y="2403"/>
                        <a:pt x="10712" y="2214"/>
                        <a:pt x="10554" y="2182"/>
                      </a:cubicBezTo>
                      <a:cubicBezTo>
                        <a:pt x="10520" y="2171"/>
                        <a:pt x="10485" y="2166"/>
                        <a:pt x="10450" y="2166"/>
                      </a:cubicBezTo>
                      <a:cubicBezTo>
                        <a:pt x="10292" y="2166"/>
                        <a:pt x="10139" y="2274"/>
                        <a:pt x="10113" y="2403"/>
                      </a:cubicBezTo>
                      <a:cubicBezTo>
                        <a:pt x="9987" y="2812"/>
                        <a:pt x="9924" y="3064"/>
                        <a:pt x="9672" y="3316"/>
                      </a:cubicBezTo>
                      <a:cubicBezTo>
                        <a:pt x="9515" y="3064"/>
                        <a:pt x="9325" y="2844"/>
                        <a:pt x="9136" y="2655"/>
                      </a:cubicBezTo>
                      <a:cubicBezTo>
                        <a:pt x="9451" y="2182"/>
                        <a:pt x="9388" y="1710"/>
                        <a:pt x="9357" y="1143"/>
                      </a:cubicBezTo>
                      <a:cubicBezTo>
                        <a:pt x="9357" y="954"/>
                        <a:pt x="9168" y="828"/>
                        <a:pt x="8979" y="828"/>
                      </a:cubicBezTo>
                      <a:cubicBezTo>
                        <a:pt x="8790" y="828"/>
                        <a:pt x="8664" y="1017"/>
                        <a:pt x="8664" y="1237"/>
                      </a:cubicBezTo>
                      <a:cubicBezTo>
                        <a:pt x="8695" y="1647"/>
                        <a:pt x="8695" y="1930"/>
                        <a:pt x="8569" y="2214"/>
                      </a:cubicBezTo>
                      <a:cubicBezTo>
                        <a:pt x="8349" y="2056"/>
                        <a:pt x="8097" y="1899"/>
                        <a:pt x="7813" y="1773"/>
                      </a:cubicBezTo>
                      <a:cubicBezTo>
                        <a:pt x="7939" y="1237"/>
                        <a:pt x="7782" y="796"/>
                        <a:pt x="7561" y="292"/>
                      </a:cubicBezTo>
                      <a:cubicBezTo>
                        <a:pt x="7493" y="178"/>
                        <a:pt x="7375" y="97"/>
                        <a:pt x="7243" y="97"/>
                      </a:cubicBezTo>
                      <a:cubicBezTo>
                        <a:pt x="7193" y="97"/>
                        <a:pt x="7141" y="108"/>
                        <a:pt x="7089" y="134"/>
                      </a:cubicBezTo>
                      <a:cubicBezTo>
                        <a:pt x="6931" y="197"/>
                        <a:pt x="6837" y="386"/>
                        <a:pt x="6931" y="607"/>
                      </a:cubicBezTo>
                      <a:cubicBezTo>
                        <a:pt x="7089" y="954"/>
                        <a:pt x="7215" y="1237"/>
                        <a:pt x="7152" y="1552"/>
                      </a:cubicBezTo>
                      <a:cubicBezTo>
                        <a:pt x="6900" y="1458"/>
                        <a:pt x="6616" y="1426"/>
                        <a:pt x="6301" y="1395"/>
                      </a:cubicBezTo>
                      <a:cubicBezTo>
                        <a:pt x="6206" y="828"/>
                        <a:pt x="5891" y="481"/>
                        <a:pt x="5545" y="71"/>
                      </a:cubicBezTo>
                      <a:cubicBezTo>
                        <a:pt x="5482" y="24"/>
                        <a:pt x="5395" y="1"/>
                        <a:pt x="53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endParaRPr>
                </a:p>
              </p:txBody>
            </p:sp>
            <p:sp>
              <p:nvSpPr>
                <p:cNvPr id="21" name="Google Shape;466;p43">
                  <a:extLst>
                    <a:ext uri="{FF2B5EF4-FFF2-40B4-BE49-F238E27FC236}">
                      <a16:creationId xmlns:a16="http://schemas.microsoft.com/office/drawing/2014/main" id="{052502E2-6770-854E-A796-6311B93DE26D}"/>
                    </a:ext>
                  </a:extLst>
                </p:cNvPr>
                <p:cNvSpPr/>
                <p:nvPr/>
              </p:nvSpPr>
              <p:spPr>
                <a:xfrm>
                  <a:off x="-22740025" y="3217825"/>
                  <a:ext cx="52000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" h="2049" extrusionOk="0">
                      <a:moveTo>
                        <a:pt x="1040" y="0"/>
                      </a:moveTo>
                      <a:cubicBezTo>
                        <a:pt x="441" y="0"/>
                        <a:pt x="0" y="473"/>
                        <a:pt x="0" y="1009"/>
                      </a:cubicBezTo>
                      <a:cubicBezTo>
                        <a:pt x="0" y="1607"/>
                        <a:pt x="473" y="2048"/>
                        <a:pt x="1040" y="2048"/>
                      </a:cubicBezTo>
                      <a:cubicBezTo>
                        <a:pt x="1607" y="2048"/>
                        <a:pt x="2048" y="1576"/>
                        <a:pt x="2048" y="1009"/>
                      </a:cubicBezTo>
                      <a:cubicBezTo>
                        <a:pt x="2080" y="473"/>
                        <a:pt x="1607" y="0"/>
                        <a:pt x="104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endParaRPr>
                </a:p>
              </p:txBody>
            </p:sp>
            <p:sp>
              <p:nvSpPr>
                <p:cNvPr id="22" name="Google Shape;467;p43">
                  <a:extLst>
                    <a:ext uri="{FF2B5EF4-FFF2-40B4-BE49-F238E27FC236}">
                      <a16:creationId xmlns:a16="http://schemas.microsoft.com/office/drawing/2014/main" id="{F104933E-3962-B642-9B03-501DB857DF13}"/>
                    </a:ext>
                  </a:extLst>
                </p:cNvPr>
                <p:cNvSpPr/>
                <p:nvPr/>
              </p:nvSpPr>
              <p:spPr>
                <a:xfrm>
                  <a:off x="-22705375" y="3321800"/>
                  <a:ext cx="173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725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67"/>
                        <a:pt x="158" y="725"/>
                        <a:pt x="347" y="725"/>
                      </a:cubicBezTo>
                      <a:cubicBezTo>
                        <a:pt x="536" y="725"/>
                        <a:pt x="694" y="567"/>
                        <a:pt x="694" y="347"/>
                      </a:cubicBezTo>
                      <a:cubicBezTo>
                        <a:pt x="694" y="158"/>
                        <a:pt x="536" y="0"/>
                        <a:pt x="34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endParaRPr>
                </a:p>
              </p:txBody>
            </p:sp>
          </p:grpSp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84455B3-35D9-1C46-B51A-81F062F1F341}"/>
              </a:ext>
            </a:extLst>
          </p:cNvPr>
          <p:cNvGrpSpPr/>
          <p:nvPr/>
        </p:nvGrpSpPr>
        <p:grpSpPr>
          <a:xfrm>
            <a:off x="4720304" y="1797818"/>
            <a:ext cx="1965600" cy="986277"/>
            <a:chOff x="4736918" y="2648337"/>
            <a:chExt cx="1965600" cy="986277"/>
          </a:xfrm>
        </p:grpSpPr>
        <p:sp>
          <p:nvSpPr>
            <p:cNvPr id="15" name="Google Shape;460;p43">
              <a:extLst>
                <a:ext uri="{FF2B5EF4-FFF2-40B4-BE49-F238E27FC236}">
                  <a16:creationId xmlns:a16="http://schemas.microsoft.com/office/drawing/2014/main" id="{6FDD7622-BF4B-9343-881C-C8E90481FE05}"/>
                </a:ext>
              </a:extLst>
            </p:cNvPr>
            <p:cNvSpPr/>
            <p:nvPr/>
          </p:nvSpPr>
          <p:spPr>
            <a:xfrm>
              <a:off x="5435168" y="2648337"/>
              <a:ext cx="569100" cy="5691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  <p:sp>
          <p:nvSpPr>
            <p:cNvPr id="16" name="Google Shape;461;p43">
              <a:extLst>
                <a:ext uri="{FF2B5EF4-FFF2-40B4-BE49-F238E27FC236}">
                  <a16:creationId xmlns:a16="http://schemas.microsoft.com/office/drawing/2014/main" id="{311C290E-9551-A146-B5A0-E59DEA14DB20}"/>
                </a:ext>
              </a:extLst>
            </p:cNvPr>
            <p:cNvSpPr/>
            <p:nvPr/>
          </p:nvSpPr>
          <p:spPr>
            <a:xfrm>
              <a:off x="4736918" y="3287034"/>
              <a:ext cx="1965600" cy="347580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  <p:sp>
          <p:nvSpPr>
            <p:cNvPr id="12" name="Google Shape;457;p43">
              <a:extLst>
                <a:ext uri="{FF2B5EF4-FFF2-40B4-BE49-F238E27FC236}">
                  <a16:creationId xmlns:a16="http://schemas.microsoft.com/office/drawing/2014/main" id="{A9EAADA1-8BBA-2B46-8FC7-C33984919B7F}"/>
                </a:ext>
              </a:extLst>
            </p:cNvPr>
            <p:cNvSpPr txBox="1">
              <a:spLocks/>
            </p:cNvSpPr>
            <p:nvPr/>
          </p:nvSpPr>
          <p:spPr>
            <a:xfrm>
              <a:off x="4902293" y="3356005"/>
              <a:ext cx="1634850" cy="244519"/>
            </a:xfrm>
            <a:prstGeom prst="rect">
              <a:avLst/>
            </a:prstGeom>
          </p:spPr>
          <p:txBody>
            <a:bodyPr spcFirstLastPara="1" wrap="square" lIns="0" tIns="0" rIns="0" bIns="0" anchor="t" anchorCtr="0">
              <a:noAutofit/>
            </a:bodyPr>
            <a:lstStyle>
              <a:lvl1pPr marL="316527" indent="-316527" algn="l" defTabSz="844073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95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9" indent="-263772" algn="l" defTabSz="844073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58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55091" indent="-211018" algn="l" defTabSz="844073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21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77127" indent="-211018" algn="l" defTabSz="844073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8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99164" indent="-211018" algn="l" defTabSz="844073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8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21200" indent="-211018" algn="l" defTabSz="844073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8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37" indent="-211018" algn="l" defTabSz="844073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8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65273" indent="-211018" algn="l" defTabSz="844073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8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587310" indent="-211018" algn="l" defTabSz="844073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8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5000"/>
                </a:lnSpc>
                <a:buNone/>
              </a:pPr>
              <a:r>
                <a:rPr lang="ko-KR" altLang="en-US" sz="1000" b="1" dirty="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  <a:sym typeface="Nanum Gothic"/>
                </a:rPr>
                <a:t>비교적 선명하지 않은 곰팡이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CA69F15-0264-4529-347F-AD099C7B877A}"/>
              </a:ext>
            </a:extLst>
          </p:cNvPr>
          <p:cNvSpPr txBox="1"/>
          <p:nvPr/>
        </p:nvSpPr>
        <p:spPr>
          <a:xfrm>
            <a:off x="920150" y="1737658"/>
            <a:ext cx="4383798" cy="236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36550">
              <a:buClr>
                <a:srgbClr val="0C2E3A"/>
              </a:buClr>
              <a:buSzPts val="1700"/>
              <a:buFont typeface="Wingdings" panose="05000000000000000000" pitchFamily="2" charset="2"/>
              <a:buChar char="l"/>
            </a:pPr>
            <a:r>
              <a:rPr lang="ko-KR" altLang="en-US" sz="1600" dirty="0">
                <a:solidFill>
                  <a:srgbClr val="0C2E3A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Gothic ExtraBold"/>
              </a:rPr>
              <a:t>사용 툴 </a:t>
            </a:r>
            <a:r>
              <a:rPr lang="en-US" altLang="ko-KR" sz="1600" dirty="0">
                <a:solidFill>
                  <a:srgbClr val="0C2E3A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Gothic ExtraBold"/>
              </a:rPr>
              <a:t>: </a:t>
            </a:r>
            <a:r>
              <a:rPr lang="en-US" altLang="ko-KR" sz="1600" dirty="0" err="1">
                <a:solidFill>
                  <a:srgbClr val="0C2E3A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Gothic ExtraBold"/>
              </a:rPr>
              <a:t>LabelIMG</a:t>
            </a:r>
            <a:endParaRPr lang="ko-KR" altLang="en-US" sz="1600" dirty="0">
              <a:solidFill>
                <a:srgbClr val="0C2E3A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  <a:sym typeface="NanumGothic ExtraBold"/>
            </a:endParaRPr>
          </a:p>
          <a:p>
            <a:pPr marL="457200" indent="-336550">
              <a:buClr>
                <a:srgbClr val="0C2E3A"/>
              </a:buClr>
              <a:buSzPts val="1700"/>
              <a:buFont typeface="Wingdings" panose="05000000000000000000" pitchFamily="2" charset="2"/>
              <a:buChar char="l"/>
            </a:pPr>
            <a:r>
              <a:rPr lang="ko-KR" altLang="en-US" sz="1600" dirty="0" err="1">
                <a:solidFill>
                  <a:srgbClr val="0C2E3A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Gothic ExtraBold"/>
              </a:rPr>
              <a:t>어노테이션</a:t>
            </a:r>
            <a:r>
              <a:rPr lang="ko-KR" altLang="en-US" sz="1600" dirty="0">
                <a:solidFill>
                  <a:srgbClr val="0C2E3A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Gothic ExtraBold"/>
              </a:rPr>
              <a:t> 데이터셋 생성 과정</a:t>
            </a:r>
          </a:p>
          <a:p>
            <a:pPr marL="120650">
              <a:buClr>
                <a:srgbClr val="0C2E3A"/>
              </a:buClr>
              <a:buSzPts val="1700"/>
            </a:pPr>
            <a:endParaRPr lang="ko-KR" altLang="en-US" sz="500" dirty="0">
              <a:solidFill>
                <a:srgbClr val="0C2E3A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  <a:sym typeface="NanumGothic ExtraBold"/>
            </a:endParaRPr>
          </a:p>
          <a:p>
            <a:pPr marL="914400" indent="-336550">
              <a:lnSpc>
                <a:spcPct val="115000"/>
              </a:lnSpc>
              <a:buClr>
                <a:srgbClr val="0C2E3A"/>
              </a:buClr>
              <a:buSzPts val="1700"/>
              <a:buFont typeface="NanumGothic ExtraBold"/>
              <a:buAutoNum type="arabicParenR"/>
            </a:pPr>
            <a:r>
              <a:rPr lang="en-US" altLang="ko-KR" sz="1600" dirty="0">
                <a:solidFill>
                  <a:srgbClr val="0C2E3A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Gothic ExtraBold"/>
              </a:rPr>
              <a:t>Raw data </a:t>
            </a:r>
            <a:r>
              <a:rPr lang="ko-KR" altLang="en-US" sz="1600" dirty="0">
                <a:solidFill>
                  <a:srgbClr val="0C2E3A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Gothic ExtraBold"/>
              </a:rPr>
              <a:t>확보 </a:t>
            </a:r>
          </a:p>
          <a:p>
            <a:pPr marL="914400" indent="-336550">
              <a:lnSpc>
                <a:spcPct val="115000"/>
              </a:lnSpc>
              <a:buClr>
                <a:srgbClr val="0C2E3A"/>
              </a:buClr>
              <a:buSzPts val="1700"/>
              <a:buFont typeface="NanumGothic ExtraBold"/>
              <a:buAutoNum type="arabicParenR"/>
            </a:pPr>
            <a:r>
              <a:rPr lang="ko-KR" altLang="en-US" sz="1600" dirty="0">
                <a:solidFill>
                  <a:srgbClr val="0C2E3A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Gothic ExtraBold"/>
              </a:rPr>
              <a:t>학습 및 테스트 용 데이터 업로드</a:t>
            </a:r>
          </a:p>
          <a:p>
            <a:pPr marL="914400" indent="-336550">
              <a:lnSpc>
                <a:spcPct val="115000"/>
              </a:lnSpc>
              <a:buClr>
                <a:srgbClr val="0C2E3A"/>
              </a:buClr>
              <a:buSzPts val="1700"/>
              <a:buFont typeface="NanumGothic ExtraBold"/>
              <a:buAutoNum type="arabicParenR"/>
            </a:pPr>
            <a:r>
              <a:rPr lang="ko-KR" altLang="en-US" sz="1600" dirty="0">
                <a:solidFill>
                  <a:srgbClr val="0C2E3A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Gothic ExtraBold"/>
              </a:rPr>
              <a:t>학습 비율 설정</a:t>
            </a:r>
          </a:p>
          <a:p>
            <a:pPr marL="914400" indent="-336550">
              <a:lnSpc>
                <a:spcPct val="115000"/>
              </a:lnSpc>
              <a:buClr>
                <a:srgbClr val="0C2E3A"/>
              </a:buClr>
              <a:buSzPts val="1700"/>
              <a:buFont typeface="NanumGothic ExtraBold"/>
              <a:buAutoNum type="arabicParenR"/>
            </a:pPr>
            <a:r>
              <a:rPr lang="ko-KR" altLang="en-US" sz="1600" dirty="0" err="1">
                <a:solidFill>
                  <a:srgbClr val="0C2E3A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Gothic ExtraBold"/>
              </a:rPr>
              <a:t>바운딩</a:t>
            </a:r>
            <a:r>
              <a:rPr lang="ko-KR" altLang="en-US" sz="1600" dirty="0">
                <a:solidFill>
                  <a:srgbClr val="0C2E3A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Gothic ExtraBold"/>
              </a:rPr>
              <a:t> 박스 처리</a:t>
            </a:r>
          </a:p>
          <a:p>
            <a:pPr marL="914400" indent="-336550">
              <a:lnSpc>
                <a:spcPct val="115000"/>
              </a:lnSpc>
              <a:buClr>
                <a:srgbClr val="0C2E3A"/>
              </a:buClr>
              <a:buSzPts val="1700"/>
              <a:buFont typeface="NanumGothic ExtraBold"/>
              <a:buAutoNum type="arabicParenR"/>
            </a:pPr>
            <a:r>
              <a:rPr lang="ko-KR" altLang="en-US" sz="1600" dirty="0">
                <a:solidFill>
                  <a:srgbClr val="0C2E3A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Gothic ExtraBold"/>
              </a:rPr>
              <a:t>결과로 옵션 설정</a:t>
            </a:r>
          </a:p>
          <a:p>
            <a:pPr marL="914400" indent="-336550">
              <a:lnSpc>
                <a:spcPct val="115000"/>
              </a:lnSpc>
              <a:buClr>
                <a:srgbClr val="0C2E3A"/>
              </a:buClr>
              <a:buSzPts val="1700"/>
              <a:buFont typeface="NanumGothic ExtraBold"/>
              <a:buAutoNum type="arabicParenR"/>
            </a:pPr>
            <a:r>
              <a:rPr lang="ko-KR" altLang="en-US" sz="1600" dirty="0" err="1">
                <a:solidFill>
                  <a:srgbClr val="0C2E3A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Gothic ExtraBold"/>
              </a:rPr>
              <a:t>어노테이션</a:t>
            </a:r>
            <a:r>
              <a:rPr lang="ko-KR" altLang="en-US" sz="1600" dirty="0">
                <a:solidFill>
                  <a:srgbClr val="0C2E3A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Gothic ExtraBold"/>
              </a:rPr>
              <a:t> 트레인 데이터 셋 생성 </a:t>
            </a:r>
          </a:p>
        </p:txBody>
      </p:sp>
      <p:sp>
        <p:nvSpPr>
          <p:cNvPr id="40" name="Google Shape;611;p54">
            <a:extLst>
              <a:ext uri="{FF2B5EF4-FFF2-40B4-BE49-F238E27FC236}">
                <a16:creationId xmlns:a16="http://schemas.microsoft.com/office/drawing/2014/main" id="{5C897E2B-C418-BEDA-DE46-92B442D49FC0}"/>
              </a:ext>
            </a:extLst>
          </p:cNvPr>
          <p:cNvSpPr txBox="1"/>
          <p:nvPr/>
        </p:nvSpPr>
        <p:spPr>
          <a:xfrm>
            <a:off x="731948" y="3997173"/>
            <a:ext cx="297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12750" indent="-285750">
              <a:buSzPts val="1600"/>
              <a:buFont typeface="Wingdings" pitchFamily="2" charset="2"/>
              <a:buChar char="l"/>
            </a:pPr>
            <a:r>
              <a:rPr lang="en" sz="1600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총 학습 이미지</a:t>
            </a:r>
            <a:r>
              <a:rPr lang="en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Syne"/>
              </a:rPr>
              <a:t> 86</a:t>
            </a:r>
            <a:r>
              <a:rPr lang="en" sz="1600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개</a:t>
            </a:r>
            <a:endParaRPr sz="1600" b="1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  <a:sym typeface="Nanum Gothic"/>
            </a:endParaRPr>
          </a:p>
        </p:txBody>
      </p:sp>
      <p:grpSp>
        <p:nvGrpSpPr>
          <p:cNvPr id="41" name="Google Shape;603;p54">
            <a:extLst>
              <a:ext uri="{FF2B5EF4-FFF2-40B4-BE49-F238E27FC236}">
                <a16:creationId xmlns:a16="http://schemas.microsoft.com/office/drawing/2014/main" id="{06EBDE10-168B-C211-DED1-0313C177AFD7}"/>
              </a:ext>
            </a:extLst>
          </p:cNvPr>
          <p:cNvGrpSpPr/>
          <p:nvPr/>
        </p:nvGrpSpPr>
        <p:grpSpPr>
          <a:xfrm>
            <a:off x="1097561" y="4358217"/>
            <a:ext cx="6950989" cy="453529"/>
            <a:chOff x="1097556" y="2176527"/>
            <a:chExt cx="6950989" cy="773577"/>
          </a:xfrm>
        </p:grpSpPr>
        <p:grpSp>
          <p:nvGrpSpPr>
            <p:cNvPr id="42" name="Google Shape;604;p54">
              <a:extLst>
                <a:ext uri="{FF2B5EF4-FFF2-40B4-BE49-F238E27FC236}">
                  <a16:creationId xmlns:a16="http://schemas.microsoft.com/office/drawing/2014/main" id="{43E9C5E0-F0F4-6776-0FCB-49DB0ED325EF}"/>
                </a:ext>
              </a:extLst>
            </p:cNvPr>
            <p:cNvGrpSpPr/>
            <p:nvPr/>
          </p:nvGrpSpPr>
          <p:grpSpPr>
            <a:xfrm>
              <a:off x="1097556" y="2176527"/>
              <a:ext cx="6950989" cy="735320"/>
              <a:chOff x="1126806" y="1694327"/>
              <a:chExt cx="6950989" cy="735320"/>
            </a:xfrm>
          </p:grpSpPr>
          <p:sp>
            <p:nvSpPr>
              <p:cNvPr id="45" name="Google Shape;605;p54">
                <a:extLst>
                  <a:ext uri="{FF2B5EF4-FFF2-40B4-BE49-F238E27FC236}">
                    <a16:creationId xmlns:a16="http://schemas.microsoft.com/office/drawing/2014/main" id="{D4DBA5B5-90BB-EB27-35C4-7A09C147C97C}"/>
                  </a:ext>
                </a:extLst>
              </p:cNvPr>
              <p:cNvSpPr/>
              <p:nvPr/>
            </p:nvSpPr>
            <p:spPr>
              <a:xfrm>
                <a:off x="1126806" y="1698247"/>
                <a:ext cx="6950433" cy="731400"/>
              </a:xfrm>
              <a:prstGeom prst="rect">
                <a:avLst/>
              </a:prstGeom>
              <a:solidFill>
                <a:srgbClr val="A6CB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 dirty="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endParaRPr>
              </a:p>
            </p:txBody>
          </p:sp>
          <p:sp>
            <p:nvSpPr>
              <p:cNvPr id="46" name="Google Shape;606;p54">
                <a:extLst>
                  <a:ext uri="{FF2B5EF4-FFF2-40B4-BE49-F238E27FC236}">
                    <a16:creationId xmlns:a16="http://schemas.microsoft.com/office/drawing/2014/main" id="{54AF36EE-09C5-5B88-11E2-B10D59D5239B}"/>
                  </a:ext>
                </a:extLst>
              </p:cNvPr>
              <p:cNvSpPr/>
              <p:nvPr/>
            </p:nvSpPr>
            <p:spPr>
              <a:xfrm>
                <a:off x="5925577" y="1694327"/>
                <a:ext cx="2152218" cy="731781"/>
              </a:xfrm>
              <a:prstGeom prst="rect">
                <a:avLst/>
              </a:prstGeom>
              <a:solidFill>
                <a:srgbClr val="FF6B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endParaRPr>
              </a:p>
            </p:txBody>
          </p:sp>
        </p:grpSp>
        <p:sp>
          <p:nvSpPr>
            <p:cNvPr id="43" name="Google Shape;607;p54">
              <a:extLst>
                <a:ext uri="{FF2B5EF4-FFF2-40B4-BE49-F238E27FC236}">
                  <a16:creationId xmlns:a16="http://schemas.microsoft.com/office/drawing/2014/main" id="{AE161EF4-D06F-5BA9-B28A-6A079AB59959}"/>
                </a:ext>
              </a:extLst>
            </p:cNvPr>
            <p:cNvSpPr txBox="1"/>
            <p:nvPr/>
          </p:nvSpPr>
          <p:spPr>
            <a:xfrm>
              <a:off x="2603343" y="2267696"/>
              <a:ext cx="1447800" cy="6824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r>
                <a:rPr lang="en" sz="1400" dirty="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  <a:sym typeface="Syne"/>
                </a:rPr>
                <a:t>Train : </a:t>
              </a:r>
              <a:r>
                <a:rPr lang="en-US" altLang="ko-KR" sz="1400" dirty="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  <a:sym typeface="Syne"/>
                </a:rPr>
                <a:t>8</a:t>
              </a:r>
              <a:r>
                <a:rPr lang="en" sz="1400" dirty="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  <a:sym typeface="Syne"/>
                </a:rPr>
                <a:t>0%</a:t>
              </a:r>
              <a:endParaRPr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Syne"/>
              </a:endParaRPr>
            </a:p>
          </p:txBody>
        </p:sp>
        <p:sp>
          <p:nvSpPr>
            <p:cNvPr id="44" name="Google Shape;608;p54">
              <a:extLst>
                <a:ext uri="{FF2B5EF4-FFF2-40B4-BE49-F238E27FC236}">
                  <a16:creationId xmlns:a16="http://schemas.microsoft.com/office/drawing/2014/main" id="{22E56139-693B-2634-8320-DC809F9B8EE0}"/>
                </a:ext>
              </a:extLst>
            </p:cNvPr>
            <p:cNvSpPr txBox="1"/>
            <p:nvPr/>
          </p:nvSpPr>
          <p:spPr>
            <a:xfrm>
              <a:off x="6457535" y="2267696"/>
              <a:ext cx="1324185" cy="6824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r>
                <a:rPr lang="en" sz="1400" dirty="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  <a:sym typeface="Syne"/>
                </a:rPr>
                <a:t>Test : </a:t>
              </a:r>
              <a:r>
                <a:rPr lang="en-US" altLang="ko-KR" sz="1400" dirty="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  <a:sym typeface="Syne"/>
                </a:rPr>
                <a:t>2</a:t>
              </a:r>
              <a:r>
                <a:rPr lang="en" sz="1400" dirty="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  <a:sym typeface="Syne"/>
                </a:rPr>
                <a:t>0%</a:t>
              </a:r>
              <a:endParaRPr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Syne"/>
              </a:endParaRPr>
            </a:p>
          </p:txBody>
        </p:sp>
      </p:grpSp>
      <p:sp>
        <p:nvSpPr>
          <p:cNvPr id="47" name="Google Shape;601;p54">
            <a:extLst>
              <a:ext uri="{FF2B5EF4-FFF2-40B4-BE49-F238E27FC236}">
                <a16:creationId xmlns:a16="http://schemas.microsoft.com/office/drawing/2014/main" id="{4371741C-2CC1-B709-B17F-CFED874F7FC4}"/>
              </a:ext>
            </a:extLst>
          </p:cNvPr>
          <p:cNvSpPr/>
          <p:nvPr/>
        </p:nvSpPr>
        <p:spPr>
          <a:xfrm>
            <a:off x="3017948" y="5587001"/>
            <a:ext cx="3157538" cy="347728"/>
          </a:xfrm>
          <a:prstGeom prst="roundRect">
            <a:avLst>
              <a:gd name="adj" fmla="val 31132"/>
            </a:avLst>
          </a:prstGeom>
          <a:solidFill>
            <a:srgbClr val="D7DFE5">
              <a:alpha val="65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/>
            <a:endParaRPr sz="2400">
              <a:solidFill>
                <a:srgbClr val="0C2E3A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  <a:sym typeface="NanumGothic ExtraBold"/>
            </a:endParaRPr>
          </a:p>
        </p:txBody>
      </p:sp>
      <p:sp>
        <p:nvSpPr>
          <p:cNvPr id="48" name="Google Shape;602;p54">
            <a:extLst>
              <a:ext uri="{FF2B5EF4-FFF2-40B4-BE49-F238E27FC236}">
                <a16:creationId xmlns:a16="http://schemas.microsoft.com/office/drawing/2014/main" id="{CE64051F-15B1-969D-D1F0-279FAAA0C2DA}"/>
              </a:ext>
            </a:extLst>
          </p:cNvPr>
          <p:cNvSpPr/>
          <p:nvPr/>
        </p:nvSpPr>
        <p:spPr>
          <a:xfrm>
            <a:off x="3766385" y="5007506"/>
            <a:ext cx="1447800" cy="347728"/>
          </a:xfrm>
          <a:prstGeom prst="roundRect">
            <a:avLst>
              <a:gd name="adj" fmla="val 31132"/>
            </a:avLst>
          </a:prstGeom>
          <a:solidFill>
            <a:srgbClr val="D7DFE5">
              <a:alpha val="65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/>
            <a:endParaRPr sz="2400">
              <a:solidFill>
                <a:srgbClr val="0C2E3A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  <a:sym typeface="NanumGothic ExtraBold"/>
            </a:endParaRPr>
          </a:p>
        </p:txBody>
      </p:sp>
      <p:sp>
        <p:nvSpPr>
          <p:cNvPr id="49" name="Google Shape;610;p54">
            <a:extLst>
              <a:ext uri="{FF2B5EF4-FFF2-40B4-BE49-F238E27FC236}">
                <a16:creationId xmlns:a16="http://schemas.microsoft.com/office/drawing/2014/main" id="{B76044BD-48CD-877A-8013-98B68B63DF46}"/>
              </a:ext>
            </a:extLst>
          </p:cNvPr>
          <p:cNvSpPr txBox="1"/>
          <p:nvPr/>
        </p:nvSpPr>
        <p:spPr>
          <a:xfrm>
            <a:off x="3017948" y="5594546"/>
            <a:ext cx="308133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400" b="1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YOLOv</a:t>
            </a:r>
            <a:r>
              <a:rPr lang="en-US" altLang="ko-KR" sz="1400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3</a:t>
            </a:r>
            <a:r>
              <a:rPr lang="en" sz="1400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 TXT </a:t>
            </a:r>
            <a:r>
              <a:rPr lang="en" sz="1400" b="1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파일로</a:t>
            </a:r>
            <a:r>
              <a:rPr lang="en" sz="1400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 </a:t>
            </a:r>
            <a:r>
              <a:rPr lang="en-US" sz="1400" b="1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컨버팅</a:t>
            </a:r>
            <a:endParaRPr sz="1400" b="1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  <a:sym typeface="Nanum Gothic"/>
            </a:endParaRPr>
          </a:p>
        </p:txBody>
      </p:sp>
      <p:sp>
        <p:nvSpPr>
          <p:cNvPr id="50" name="Google Shape;612;p54">
            <a:extLst>
              <a:ext uri="{FF2B5EF4-FFF2-40B4-BE49-F238E27FC236}">
                <a16:creationId xmlns:a16="http://schemas.microsoft.com/office/drawing/2014/main" id="{C78C5210-1476-6F23-08E0-40A76EFE427C}"/>
              </a:ext>
            </a:extLst>
          </p:cNvPr>
          <p:cNvSpPr txBox="1"/>
          <p:nvPr/>
        </p:nvSpPr>
        <p:spPr>
          <a:xfrm>
            <a:off x="3804485" y="4991892"/>
            <a:ext cx="1371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400" b="1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어노테이션</a:t>
            </a:r>
            <a:endParaRPr sz="1400" b="1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  <a:sym typeface="Nanum Gothic"/>
            </a:endParaRPr>
          </a:p>
        </p:txBody>
      </p:sp>
      <p:sp>
        <p:nvSpPr>
          <p:cNvPr id="51" name="Google Shape;613;p54">
            <a:extLst>
              <a:ext uri="{FF2B5EF4-FFF2-40B4-BE49-F238E27FC236}">
                <a16:creationId xmlns:a16="http://schemas.microsoft.com/office/drawing/2014/main" id="{8652EF28-BBE7-B003-75C3-FBD15471F94D}"/>
              </a:ext>
            </a:extLst>
          </p:cNvPr>
          <p:cNvSpPr txBox="1"/>
          <p:nvPr/>
        </p:nvSpPr>
        <p:spPr>
          <a:xfrm rot="5400000">
            <a:off x="4246535" y="5271831"/>
            <a:ext cx="48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Black Han Sans"/>
              </a:rPr>
              <a:t>→ </a:t>
            </a:r>
            <a:endParaRPr sz="1900" b="1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  <a:sym typeface="Black Han Sans"/>
            </a:endParaRPr>
          </a:p>
        </p:txBody>
      </p:sp>
      <p:sp>
        <p:nvSpPr>
          <p:cNvPr id="52" name="Google Shape;614;p54">
            <a:extLst>
              <a:ext uri="{FF2B5EF4-FFF2-40B4-BE49-F238E27FC236}">
                <a16:creationId xmlns:a16="http://schemas.microsoft.com/office/drawing/2014/main" id="{9B3D4181-CFE3-497C-A9DD-6B12E18076CA}"/>
              </a:ext>
            </a:extLst>
          </p:cNvPr>
          <p:cNvSpPr txBox="1"/>
          <p:nvPr/>
        </p:nvSpPr>
        <p:spPr>
          <a:xfrm rot="5400000">
            <a:off x="4246535" y="4706770"/>
            <a:ext cx="48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Black Han Sans"/>
              </a:rPr>
              <a:t>→ </a:t>
            </a:r>
            <a:endParaRPr sz="1900" b="1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  <a:sym typeface="Black Han Sans"/>
            </a:endParaRPr>
          </a:p>
        </p:txBody>
      </p:sp>
      <p:sp>
        <p:nvSpPr>
          <p:cNvPr id="35" name="양쪽 모서리가 둥근 사각형 34">
            <a:extLst>
              <a:ext uri="{FF2B5EF4-FFF2-40B4-BE49-F238E27FC236}">
                <a16:creationId xmlns:a16="http://schemas.microsoft.com/office/drawing/2014/main" id="{27CFD4D4-2469-B048-A2EE-2A9779976671}"/>
              </a:ext>
            </a:extLst>
          </p:cNvPr>
          <p:cNvSpPr/>
          <p:nvPr/>
        </p:nvSpPr>
        <p:spPr>
          <a:xfrm>
            <a:off x="864395" y="1131425"/>
            <a:ext cx="3315507" cy="493184"/>
          </a:xfrm>
          <a:prstGeom prst="round2Same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Gothic ExtraBold"/>
              </a:rPr>
              <a:t>어노테이션</a:t>
            </a:r>
            <a:endParaRPr lang="ko-KR" altLang="en-US" b="1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  <a:sym typeface="NanumGothic ExtraBold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4323D10-38E3-AC41-99D5-EC6C42CFB9DB}"/>
              </a:ext>
            </a:extLst>
          </p:cNvPr>
          <p:cNvGrpSpPr/>
          <p:nvPr/>
        </p:nvGrpSpPr>
        <p:grpSpPr>
          <a:xfrm>
            <a:off x="52114" y="73862"/>
            <a:ext cx="1359668" cy="609758"/>
            <a:chOff x="52114" y="73862"/>
            <a:chExt cx="1359668" cy="609758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FCF9D3C-612F-B64B-AB7D-D7321841EC68}"/>
                </a:ext>
              </a:extLst>
            </p:cNvPr>
            <p:cNvSpPr/>
            <p:nvPr/>
          </p:nvSpPr>
          <p:spPr>
            <a:xfrm>
              <a:off x="215181" y="73862"/>
              <a:ext cx="1196601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200" b="1" u="none" strike="noStrike" kern="1200" cap="none" spc="0" normalizeH="0" baseline="0" noProof="0" dirty="0" err="1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2948"/>
                  </a:solidFill>
                  <a:effectLst/>
                  <a:uLnTx/>
                  <a:uFillTx/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전처리</a:t>
              </a:r>
              <a:endParaRPr kumimoji="0" lang="ko-KR" altLang="en-US" sz="2200" b="1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2948"/>
                </a:solidFill>
                <a:effectLst/>
                <a:uLnTx/>
                <a:uFillTx/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660FA8C-B6DE-3440-A61F-21EAFF337BA3}"/>
                </a:ext>
              </a:extLst>
            </p:cNvPr>
            <p:cNvSpPr/>
            <p:nvPr/>
          </p:nvSpPr>
          <p:spPr>
            <a:xfrm>
              <a:off x="52114" y="437399"/>
              <a:ext cx="83227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2. </a:t>
              </a:r>
              <a:r>
                <a:rPr lang="en-US" altLang="ko-KR" sz="10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DB </a:t>
              </a:r>
              <a:r>
                <a:rPr lang="ko-KR" altLang="en-US" sz="10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구축</a:t>
              </a:r>
              <a:r>
                <a:rPr kumimoji="0" lang="ko-KR" altLang="en-US" sz="1000" b="1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 </a:t>
              </a:r>
              <a:endParaRPr kumimoji="0" lang="en-US" altLang="ko-KR" sz="1000" b="1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78951F-1142-204A-AB2C-31FEF5196506}"/>
              </a:ext>
            </a:extLst>
          </p:cNvPr>
          <p:cNvSpPr txBox="1"/>
          <p:nvPr/>
        </p:nvSpPr>
        <p:spPr>
          <a:xfrm>
            <a:off x="920150" y="5281517"/>
            <a:ext cx="74517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한 이미지 내에서 객체들을 </a:t>
            </a:r>
            <a:r>
              <a:rPr kumimoji="1" lang="en-US" altLang="ko-KR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＇</a:t>
            </a:r>
            <a:r>
              <a:rPr kumimoji="1"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분류</a:t>
            </a:r>
            <a:r>
              <a:rPr kumimoji="1" lang="en-US" altLang="ko-KR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</a:t>
            </a:r>
            <a:r>
              <a:rPr kumimoji="1"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검출</a:t>
            </a:r>
            <a:r>
              <a:rPr kumimoji="1" lang="en-US" altLang="ko-KR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)＇</a:t>
            </a:r>
            <a:r>
              <a:rPr kumimoji="1" lang="ko-KR" altLang="en-US" sz="16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하는것이</a:t>
            </a:r>
            <a:r>
              <a:rPr kumimoji="1"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hu-HU" altLang="ko-KR" sz="16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Object</a:t>
            </a:r>
            <a:r>
              <a:rPr kumimoji="1" lang="hu-HU" altLang="ko-KR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hu-HU" altLang="ko-KR" sz="16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Detection</a:t>
            </a:r>
            <a:endParaRPr kumimoji="1" lang="en-US" altLang="ko-KR" sz="16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endParaRPr kumimoji="1" lang="en-US" altLang="ko-KR" sz="10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en-US" altLang="ko-KR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YOLOV3(</a:t>
            </a:r>
            <a:r>
              <a:rPr kumimoji="1" lang="hu-HU" altLang="ko-KR" sz="16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You</a:t>
            </a:r>
            <a:r>
              <a:rPr kumimoji="1" lang="hu-HU" altLang="ko-KR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hu-HU" altLang="ko-KR" sz="16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Only</a:t>
            </a:r>
            <a:r>
              <a:rPr kumimoji="1" lang="hu-HU" altLang="ko-KR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hu-HU" altLang="ko-KR" sz="16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Look</a:t>
            </a:r>
            <a:r>
              <a:rPr kumimoji="1" lang="hu-HU" altLang="ko-KR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hu-HU" altLang="ko-KR" sz="16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Once</a:t>
            </a:r>
            <a:r>
              <a:rPr kumimoji="1" lang="en-US" altLang="ko-KR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)</a:t>
            </a:r>
            <a:r>
              <a:rPr kumimoji="1"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는 </a:t>
            </a:r>
            <a:r>
              <a:rPr kumimoji="1" lang="hu-HU" altLang="ko-KR" sz="16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Backbone</a:t>
            </a:r>
            <a:r>
              <a:rPr kumimoji="1" lang="hu-HU" altLang="ko-KR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- </a:t>
            </a:r>
            <a:r>
              <a:rPr kumimoji="1" lang="hu-HU" altLang="ko-KR" sz="16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Neck</a:t>
            </a:r>
            <a:r>
              <a:rPr kumimoji="1" lang="hu-HU" altLang="ko-KR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- Head </a:t>
            </a:r>
            <a:r>
              <a:rPr kumimoji="1"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구조로 구성</a:t>
            </a:r>
            <a:endParaRPr kumimoji="1" lang="en-US" altLang="ko-KR" sz="16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29ADB63-30E1-BBC3-0520-EED7AD2229C9}"/>
              </a:ext>
            </a:extLst>
          </p:cNvPr>
          <p:cNvGrpSpPr/>
          <p:nvPr/>
        </p:nvGrpSpPr>
        <p:grpSpPr>
          <a:xfrm>
            <a:off x="52114" y="73862"/>
            <a:ext cx="1486304" cy="609758"/>
            <a:chOff x="52114" y="73862"/>
            <a:chExt cx="1486304" cy="60975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A783B0C-95FA-3F18-0A6F-1A9B80D244FE}"/>
                </a:ext>
              </a:extLst>
            </p:cNvPr>
            <p:cNvSpPr/>
            <p:nvPr/>
          </p:nvSpPr>
          <p:spPr>
            <a:xfrm>
              <a:off x="215181" y="73862"/>
              <a:ext cx="1159731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2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2948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모델링</a:t>
              </a:r>
              <a:endParaRPr kumimoji="0" lang="ko-KR" altLang="en-US" sz="2200" b="1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2948"/>
                </a:solidFill>
                <a:effectLst/>
                <a:uLnTx/>
                <a:uFillTx/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43889EA-6F7F-5EAE-C816-46D5CD429B3A}"/>
                </a:ext>
              </a:extLst>
            </p:cNvPr>
            <p:cNvSpPr/>
            <p:nvPr/>
          </p:nvSpPr>
          <p:spPr>
            <a:xfrm>
              <a:off x="52114" y="437399"/>
              <a:ext cx="148630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3</a:t>
              </a:r>
              <a:r>
                <a:rPr kumimoji="0" lang="en-US" altLang="ko-KR" sz="1000" b="1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. </a:t>
              </a:r>
              <a:r>
                <a:rPr lang="ko-KR" altLang="en-US" sz="10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객체 분류 </a:t>
              </a:r>
              <a:r>
                <a:rPr kumimoji="0" lang="ko-KR" altLang="en-US" sz="1000" b="1" u="none" strike="noStrike" kern="1200" cap="none" spc="0" normalizeH="0" baseline="0" noProof="0" dirty="0" err="1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딥러닝</a:t>
              </a:r>
              <a:r>
                <a:rPr kumimoji="0" lang="ko-KR" altLang="en-US" sz="1000" b="1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 모델</a:t>
              </a:r>
              <a:endParaRPr kumimoji="0" lang="en-US" altLang="ko-KR" sz="1000" b="1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  <p:sp>
        <p:nvSpPr>
          <p:cNvPr id="12" name="양쪽 모서리가 둥근 사각형 11">
            <a:extLst>
              <a:ext uri="{FF2B5EF4-FFF2-40B4-BE49-F238E27FC236}">
                <a16:creationId xmlns:a16="http://schemas.microsoft.com/office/drawing/2014/main" id="{AB8FC5D7-DB71-BC46-A220-EDDAF49D4DEE}"/>
              </a:ext>
            </a:extLst>
          </p:cNvPr>
          <p:cNvSpPr/>
          <p:nvPr/>
        </p:nvSpPr>
        <p:spPr>
          <a:xfrm>
            <a:off x="864395" y="1131425"/>
            <a:ext cx="3315507" cy="493184"/>
          </a:xfrm>
          <a:prstGeom prst="round2Same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Gothic ExtraBold"/>
              </a:rPr>
              <a:t>YOLOv3</a:t>
            </a:r>
            <a:endParaRPr lang="ko-KR" altLang="en-US" b="1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  <a:sym typeface="NanumGothic Extra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A75DA97-7994-D145-B6B0-0549696943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47"/>
          <a:stretch/>
        </p:blipFill>
        <p:spPr>
          <a:xfrm>
            <a:off x="1269972" y="1673070"/>
            <a:ext cx="5819859" cy="351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938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63;p43">
            <a:extLst>
              <a:ext uri="{FF2B5EF4-FFF2-40B4-BE49-F238E27FC236}">
                <a16:creationId xmlns:a16="http://schemas.microsoft.com/office/drawing/2014/main" id="{460F1FE4-55EE-1F45-ADFA-5BE7D0D78894}"/>
              </a:ext>
            </a:extLst>
          </p:cNvPr>
          <p:cNvSpPr txBox="1">
            <a:spLocks/>
          </p:cNvSpPr>
          <p:nvPr/>
        </p:nvSpPr>
        <p:spPr>
          <a:xfrm>
            <a:off x="4739486" y="1255392"/>
            <a:ext cx="2898600" cy="39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316527" indent="-316527" algn="l" defTabSz="84407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95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9" indent="-263772" algn="l" defTabSz="844073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5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5091" indent="-211018" algn="l" defTabSz="84407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77127" indent="-211018" algn="l" defTabSz="844073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99164" indent="-211018" algn="l" defTabSz="844073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21200" indent="-211018" algn="l" defTabSz="84407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37" indent="-211018" algn="l" defTabSz="84407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5273" indent="-211018" algn="l" defTabSz="84407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7310" indent="-211018" algn="l" defTabSz="84407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hu-HU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9DBFE8-6DFD-AC45-8C18-1F16E0BAC49F}"/>
              </a:ext>
            </a:extLst>
          </p:cNvPr>
          <p:cNvSpPr/>
          <p:nvPr/>
        </p:nvSpPr>
        <p:spPr>
          <a:xfrm>
            <a:off x="553584" y="5615946"/>
            <a:ext cx="83718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hu-HU" altLang="ko-KR" sz="16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Backbone</a:t>
            </a:r>
            <a:r>
              <a:rPr lang="hu-HU" altLang="ko-KR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 </a:t>
            </a:r>
            <a:r>
              <a:rPr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파트는 일반적인 </a:t>
            </a:r>
            <a:r>
              <a:rPr lang="hu-HU" altLang="ko-KR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CNN </a:t>
            </a:r>
            <a:r>
              <a:rPr lang="hu-HU" altLang="ko-KR" sz="16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cell</a:t>
            </a:r>
            <a:r>
              <a:rPr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을 거쳐 평범하게</a:t>
            </a:r>
            <a:r>
              <a:rPr lang="en-US" altLang="ko-KR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lang="hu-HU" altLang="ko-KR" sz="16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feature</a:t>
            </a:r>
            <a:r>
              <a:rPr lang="hu-HU" altLang="ko-KR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map</a:t>
            </a:r>
            <a:r>
              <a:rPr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을 생성하는 파트</a:t>
            </a:r>
            <a:endParaRPr lang="en-US" altLang="ko-KR" sz="16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85AB7AF-EDE3-C34D-B609-166A873D3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138" y="1690765"/>
            <a:ext cx="2501412" cy="3784488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CCFFE420-000E-934B-B976-3846BD733A4A}"/>
              </a:ext>
            </a:extLst>
          </p:cNvPr>
          <p:cNvSpPr/>
          <p:nvPr/>
        </p:nvSpPr>
        <p:spPr>
          <a:xfrm>
            <a:off x="3936528" y="1872372"/>
            <a:ext cx="52074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YOLOv3</a:t>
            </a: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는 </a:t>
            </a:r>
            <a: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</a:t>
            </a:r>
            <a:r>
              <a:rPr lang="hu-HU" altLang="ko-KR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hortcut</a:t>
            </a:r>
            <a:r>
              <a:rPr lang="hu-HU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lang="hu-HU" altLang="ko-KR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connection</a:t>
            </a: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이 추가되어 </a:t>
            </a:r>
            <a: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53</a:t>
            </a: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개의 </a:t>
            </a:r>
            <a:r>
              <a:rPr lang="hu-HU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layer</a:t>
            </a:r>
            <a:r>
              <a:rPr lang="ko-KR" altLang="en-US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를</a:t>
            </a: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가지는 </a:t>
            </a:r>
            <a:r>
              <a:rPr lang="hu-HU" altLang="ko-KR" dirty="0">
                <a:solidFill>
                  <a:srgbClr val="FF0000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Darknet-53</a:t>
            </a:r>
            <a:r>
              <a:rPr lang="ko-KR" altLang="en-US" dirty="0">
                <a:solidFill>
                  <a:srgbClr val="FF0000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을 </a:t>
            </a:r>
            <a:br>
              <a:rPr lang="en-US" altLang="ko-KR" dirty="0">
                <a:solidFill>
                  <a:srgbClr val="FF0000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</a:br>
            <a:r>
              <a:rPr lang="hu-HU" altLang="ko-KR" dirty="0" err="1">
                <a:solidFill>
                  <a:srgbClr val="FF0000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backbone</a:t>
            </a:r>
            <a:r>
              <a:rPr lang="hu-HU" altLang="ko-KR" dirty="0">
                <a:solidFill>
                  <a:srgbClr val="FF0000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lang="hu-HU" altLang="ko-KR" dirty="0" err="1">
                <a:solidFill>
                  <a:srgbClr val="FF0000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network</a:t>
            </a: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로 사용</a:t>
            </a:r>
            <a:endParaRPr lang="en-US" altLang="ko-KR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hu-HU" altLang="ko-KR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Dark</a:t>
            </a:r>
            <a: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n</a:t>
            </a:r>
            <a:r>
              <a:rPr lang="hu-HU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et-53</a:t>
            </a: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은 </a:t>
            </a:r>
            <a:r>
              <a:rPr lang="hu-HU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ResNet-101</a:t>
            </a: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보다 </a:t>
            </a:r>
            <a: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1.5</a:t>
            </a: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배 빠르며</a:t>
            </a:r>
            <a: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 </a:t>
            </a:r>
            <a:r>
              <a:rPr lang="hu-HU" altLang="ko-KR" dirty="0">
                <a:solidFill>
                  <a:srgbClr val="0000CC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ResNet-152</a:t>
            </a:r>
            <a:r>
              <a:rPr lang="ko-KR" altLang="en-US" dirty="0">
                <a:solidFill>
                  <a:srgbClr val="0000CC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와 비슷한 성능을 보이지만 </a:t>
            </a:r>
            <a:br>
              <a:rPr lang="en-US" altLang="ko-KR" dirty="0">
                <a:solidFill>
                  <a:srgbClr val="0000CC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</a:br>
            <a:r>
              <a:rPr lang="en-US" altLang="ko-KR" dirty="0">
                <a:solidFill>
                  <a:srgbClr val="0000CC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2</a:t>
            </a:r>
            <a:r>
              <a:rPr lang="ko-KR" altLang="en-US" dirty="0">
                <a:solidFill>
                  <a:srgbClr val="0000CC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배 이상 빠름</a:t>
            </a:r>
            <a:endParaRPr lang="en-US" altLang="ko-KR" dirty="0">
              <a:solidFill>
                <a:srgbClr val="0000CC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2" name="양쪽 모서리가 둥근 사각형 11">
            <a:extLst>
              <a:ext uri="{FF2B5EF4-FFF2-40B4-BE49-F238E27FC236}">
                <a16:creationId xmlns:a16="http://schemas.microsoft.com/office/drawing/2014/main" id="{2267767A-447E-4743-B4D8-D80D1DA5D47F}"/>
              </a:ext>
            </a:extLst>
          </p:cNvPr>
          <p:cNvSpPr/>
          <p:nvPr/>
        </p:nvSpPr>
        <p:spPr>
          <a:xfrm>
            <a:off x="864395" y="1131425"/>
            <a:ext cx="3315507" cy="493184"/>
          </a:xfrm>
          <a:prstGeom prst="round2Same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BackBone</a:t>
            </a:r>
            <a:r>
              <a:rPr lang="en-US" altLang="ko-KR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(DarkNet-53)</a:t>
            </a:r>
            <a:endParaRPr lang="en-US" altLang="ko-KR" b="1" dirty="0">
              <a:solidFill>
                <a:schemeClr val="tx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  <a:sym typeface="NanumGothic ExtraBold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E8C68A1-B24D-9C41-A8E2-144E671D5395}"/>
              </a:ext>
            </a:extLst>
          </p:cNvPr>
          <p:cNvGrpSpPr/>
          <p:nvPr/>
        </p:nvGrpSpPr>
        <p:grpSpPr>
          <a:xfrm>
            <a:off x="52114" y="73862"/>
            <a:ext cx="1486304" cy="609758"/>
            <a:chOff x="52114" y="73862"/>
            <a:chExt cx="1486304" cy="60975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F1356B0-C1EC-7144-B579-A7817049C1E4}"/>
                </a:ext>
              </a:extLst>
            </p:cNvPr>
            <p:cNvSpPr/>
            <p:nvPr/>
          </p:nvSpPr>
          <p:spPr>
            <a:xfrm>
              <a:off x="215181" y="73862"/>
              <a:ext cx="1159731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2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2948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모델링</a:t>
              </a:r>
              <a:endParaRPr kumimoji="0" lang="ko-KR" altLang="en-US" sz="2200" b="1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2948"/>
                </a:solidFill>
                <a:effectLst/>
                <a:uLnTx/>
                <a:uFillTx/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B32E282-48EE-5C4C-BF6B-A8A7BED4314C}"/>
                </a:ext>
              </a:extLst>
            </p:cNvPr>
            <p:cNvSpPr/>
            <p:nvPr/>
          </p:nvSpPr>
          <p:spPr>
            <a:xfrm>
              <a:off x="52114" y="437399"/>
              <a:ext cx="148630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3</a:t>
              </a:r>
              <a:r>
                <a:rPr kumimoji="0" lang="en-US" altLang="ko-KR" sz="1000" b="1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. </a:t>
              </a:r>
              <a:r>
                <a:rPr lang="ko-KR" altLang="en-US" sz="10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객체 분류 </a:t>
              </a:r>
              <a:r>
                <a:rPr kumimoji="0" lang="ko-KR" altLang="en-US" sz="1000" b="1" u="none" strike="noStrike" kern="1200" cap="none" spc="0" normalizeH="0" baseline="0" noProof="0" dirty="0" err="1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딥러닝</a:t>
              </a:r>
              <a:r>
                <a:rPr kumimoji="0" lang="ko-KR" altLang="en-US" sz="1000" b="1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 모델</a:t>
              </a:r>
              <a:endParaRPr kumimoji="0" lang="en-US" altLang="ko-KR" sz="1000" b="1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8817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CCFFE420-000E-934B-B976-3846BD733A4A}"/>
              </a:ext>
            </a:extLst>
          </p:cNvPr>
          <p:cNvSpPr/>
          <p:nvPr/>
        </p:nvSpPr>
        <p:spPr>
          <a:xfrm>
            <a:off x="713513" y="4090280"/>
            <a:ext cx="396621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DarkNet53</a:t>
            </a:r>
            <a:r>
              <a:rPr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네트워크는 </a:t>
            </a:r>
            <a:r>
              <a:rPr lang="en-US" altLang="ko-KR" sz="16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ResNet</a:t>
            </a:r>
            <a:r>
              <a:rPr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의 </a:t>
            </a:r>
            <a:br>
              <a:rPr lang="en-US" altLang="ko-KR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</a:br>
            <a:r>
              <a:rPr lang="en-US" altLang="ko-KR" sz="1600" dirty="0">
                <a:solidFill>
                  <a:srgbClr val="FF0000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Residual block</a:t>
            </a:r>
            <a:r>
              <a:rPr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을 기반으로 구성되어 있음</a:t>
            </a:r>
            <a:endParaRPr lang="en-US" altLang="ko-KR" sz="16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16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기존의 망과 차이가 있다면 </a:t>
            </a:r>
            <a:r>
              <a:rPr lang="ko-KR" altLang="en-US" sz="16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입력값을</a:t>
            </a:r>
            <a:r>
              <a:rPr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lang="ko-KR" altLang="en-US" sz="16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출력값에</a:t>
            </a:r>
            <a:r>
              <a:rPr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더해줄 수</a:t>
            </a:r>
            <a:r>
              <a:rPr lang="en-US" altLang="ko-KR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 </a:t>
            </a:r>
            <a:r>
              <a:rPr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있도록 지름길</a:t>
            </a:r>
            <a:r>
              <a:rPr lang="en-US" altLang="ko-KR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(</a:t>
            </a:r>
            <a:r>
              <a:rPr lang="hu-HU" altLang="ko-KR" sz="16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shortcut</a:t>
            </a:r>
            <a:r>
              <a:rPr lang="hu-HU" altLang="ko-KR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)</a:t>
            </a:r>
            <a:r>
              <a:rPr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을 만들어 준 것</a:t>
            </a:r>
            <a:endParaRPr lang="en-US" altLang="ko-KR" sz="16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04BC9B-C949-B141-9602-894CD2C5B8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6"/>
          <a:stretch/>
        </p:blipFill>
        <p:spPr>
          <a:xfrm>
            <a:off x="1027047" y="1657873"/>
            <a:ext cx="2631233" cy="219242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55CA012-A8CF-EC6D-5F21-8AAC210C817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440" y="1749076"/>
            <a:ext cx="3030513" cy="210121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3CACB4-4C40-ED03-76B4-1C006C6C6133}"/>
              </a:ext>
            </a:extLst>
          </p:cNvPr>
          <p:cNvSpPr/>
          <p:nvPr/>
        </p:nvSpPr>
        <p:spPr>
          <a:xfrm>
            <a:off x="4521435" y="4090280"/>
            <a:ext cx="435967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DarkNet53</a:t>
            </a:r>
            <a:r>
              <a:rPr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네트워크는 또한 </a:t>
            </a:r>
            <a:r>
              <a:rPr lang="ko-KR" altLang="en-US" sz="16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연산량을</a:t>
            </a:r>
            <a:r>
              <a:rPr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줄이기 위한 </a:t>
            </a:r>
            <a:r>
              <a:rPr lang="en-US" altLang="ko-KR" sz="1600" dirty="0">
                <a:solidFill>
                  <a:srgbClr val="FF0000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1x1 </a:t>
            </a:r>
            <a:r>
              <a:rPr lang="en-US" altLang="ko-KR" sz="1600" dirty="0" err="1">
                <a:solidFill>
                  <a:srgbClr val="FF0000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ConV</a:t>
            </a:r>
            <a:r>
              <a:rPr lang="en-US" altLang="ko-KR" sz="1600" dirty="0">
                <a:solidFill>
                  <a:srgbClr val="FF0000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필터를 사용</a:t>
            </a:r>
            <a:endParaRPr lang="en-US" altLang="ko-KR" sz="16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16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기존의 망과 차이가 있다면 </a:t>
            </a:r>
            <a:r>
              <a:rPr lang="hu-HU" altLang="ko-KR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GoogLeNet</a:t>
            </a:r>
            <a:r>
              <a:rPr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에서 </a:t>
            </a:r>
            <a:br>
              <a:rPr lang="en-US" altLang="ko-KR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</a:br>
            <a:r>
              <a:rPr lang="en-US" altLang="ko-KR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1 </a:t>
            </a:r>
            <a:r>
              <a:rPr lang="hu-HU" altLang="ko-KR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x 1 </a:t>
            </a:r>
            <a:r>
              <a:rPr lang="ko-KR" altLang="en-US" sz="16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컨볼루션은</a:t>
            </a:r>
            <a:r>
              <a:rPr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lang="ko-KR" altLang="en-US" sz="16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특성맵의</a:t>
            </a:r>
            <a:r>
              <a:rPr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lang="ko-KR" altLang="en-US" sz="16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갯수를</a:t>
            </a:r>
            <a:r>
              <a:rPr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줄이는 목적으로 사용되며 </a:t>
            </a:r>
            <a:r>
              <a:rPr lang="ko-KR" altLang="en-US" sz="16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특성맵의</a:t>
            </a:r>
            <a:r>
              <a:rPr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lang="ko-KR" altLang="en-US" sz="16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갯수가</a:t>
            </a:r>
            <a:r>
              <a:rPr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줄어들면 그만큼 </a:t>
            </a:r>
            <a:r>
              <a:rPr lang="ko-KR" altLang="en-US" sz="16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연산량이</a:t>
            </a:r>
            <a:r>
              <a:rPr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줄어드는 효과가 있음</a:t>
            </a:r>
            <a:endParaRPr lang="en-US" altLang="ko-KR" sz="16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2" name="양쪽 모서리가 둥근 사각형 11">
            <a:extLst>
              <a:ext uri="{FF2B5EF4-FFF2-40B4-BE49-F238E27FC236}">
                <a16:creationId xmlns:a16="http://schemas.microsoft.com/office/drawing/2014/main" id="{A0500830-4085-5545-AC14-8576034D0577}"/>
              </a:ext>
            </a:extLst>
          </p:cNvPr>
          <p:cNvSpPr/>
          <p:nvPr/>
        </p:nvSpPr>
        <p:spPr>
          <a:xfrm>
            <a:off x="864395" y="1131425"/>
            <a:ext cx="3315507" cy="493184"/>
          </a:xfrm>
          <a:prstGeom prst="round2Same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DarkNet-53</a:t>
            </a:r>
            <a:endParaRPr lang="en-US" altLang="ko-KR" b="1" dirty="0">
              <a:solidFill>
                <a:schemeClr val="tx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  <a:sym typeface="NanumGothic ExtraBold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E6A95F3-B512-E54D-8335-F43004AC5FF2}"/>
              </a:ext>
            </a:extLst>
          </p:cNvPr>
          <p:cNvGrpSpPr/>
          <p:nvPr/>
        </p:nvGrpSpPr>
        <p:grpSpPr>
          <a:xfrm>
            <a:off x="52114" y="73862"/>
            <a:ext cx="1486304" cy="609758"/>
            <a:chOff x="52114" y="73862"/>
            <a:chExt cx="1486304" cy="609758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9657A6E-55A8-4F40-832A-90D804C68072}"/>
                </a:ext>
              </a:extLst>
            </p:cNvPr>
            <p:cNvSpPr/>
            <p:nvPr/>
          </p:nvSpPr>
          <p:spPr>
            <a:xfrm>
              <a:off x="215181" y="73862"/>
              <a:ext cx="1159731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2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2948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모델링</a:t>
              </a:r>
              <a:endParaRPr kumimoji="0" lang="ko-KR" altLang="en-US" sz="2200" b="1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2948"/>
                </a:solidFill>
                <a:effectLst/>
                <a:uLnTx/>
                <a:uFillTx/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F303333-971A-8840-BD71-83D5AB9939FA}"/>
                </a:ext>
              </a:extLst>
            </p:cNvPr>
            <p:cNvSpPr/>
            <p:nvPr/>
          </p:nvSpPr>
          <p:spPr>
            <a:xfrm>
              <a:off x="52114" y="437399"/>
              <a:ext cx="148630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3</a:t>
              </a:r>
              <a:r>
                <a:rPr kumimoji="0" lang="en-US" altLang="ko-KR" sz="1000" b="1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. </a:t>
              </a:r>
              <a:r>
                <a:rPr lang="ko-KR" altLang="en-US" sz="10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객체 분류 </a:t>
              </a:r>
              <a:r>
                <a:rPr kumimoji="0" lang="ko-KR" altLang="en-US" sz="1000" b="1" u="none" strike="noStrike" kern="1200" cap="none" spc="0" normalizeH="0" baseline="0" noProof="0" dirty="0" err="1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딥러닝</a:t>
              </a:r>
              <a:r>
                <a:rPr kumimoji="0" lang="ko-KR" altLang="en-US" sz="1000" b="1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 모델</a:t>
              </a:r>
              <a:endParaRPr kumimoji="0" lang="en-US" altLang="ko-KR" sz="1000" b="1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9927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63;p43">
            <a:extLst>
              <a:ext uri="{FF2B5EF4-FFF2-40B4-BE49-F238E27FC236}">
                <a16:creationId xmlns:a16="http://schemas.microsoft.com/office/drawing/2014/main" id="{460F1FE4-55EE-1F45-ADFA-5BE7D0D78894}"/>
              </a:ext>
            </a:extLst>
          </p:cNvPr>
          <p:cNvSpPr txBox="1">
            <a:spLocks/>
          </p:cNvSpPr>
          <p:nvPr/>
        </p:nvSpPr>
        <p:spPr>
          <a:xfrm>
            <a:off x="4739486" y="1255392"/>
            <a:ext cx="2898600" cy="39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316527" indent="-316527" algn="l" defTabSz="84407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95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9" indent="-263772" algn="l" defTabSz="844073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5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5091" indent="-211018" algn="l" defTabSz="84407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77127" indent="-211018" algn="l" defTabSz="844073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99164" indent="-211018" algn="l" defTabSz="844073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21200" indent="-211018" algn="l" defTabSz="84407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37" indent="-211018" algn="l" defTabSz="84407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5273" indent="-211018" algn="l" defTabSz="84407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7310" indent="-211018" algn="l" defTabSz="84407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hu-HU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9DBFE8-6DFD-AC45-8C18-1F16E0BAC49F}"/>
              </a:ext>
            </a:extLst>
          </p:cNvPr>
          <p:cNvSpPr/>
          <p:nvPr/>
        </p:nvSpPr>
        <p:spPr>
          <a:xfrm>
            <a:off x="795046" y="5674341"/>
            <a:ext cx="81711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결과가 </a:t>
            </a:r>
            <a:r>
              <a:rPr lang="hu-HU" altLang="ko-KR" sz="16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Lateral</a:t>
            </a:r>
            <a:r>
              <a:rPr lang="hu-HU" altLang="ko-KR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lang="hu-HU" altLang="ko-KR" sz="16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Connections</a:t>
            </a:r>
            <a:r>
              <a:rPr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을 통해 객체 탐지를 위한 </a:t>
            </a:r>
            <a:r>
              <a:rPr lang="hu-HU" altLang="ko-KR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CNN</a:t>
            </a:r>
            <a:r>
              <a:rPr lang="ko-KR" altLang="en-US" sz="16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으로</a:t>
            </a:r>
            <a:r>
              <a:rPr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전달</a:t>
            </a:r>
            <a:endParaRPr lang="en-US" altLang="ko-KR" sz="16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CFFE420-000E-934B-B976-3846BD733A4A}"/>
              </a:ext>
            </a:extLst>
          </p:cNvPr>
          <p:cNvSpPr/>
          <p:nvPr/>
        </p:nvSpPr>
        <p:spPr>
          <a:xfrm>
            <a:off x="4467771" y="2128363"/>
            <a:ext cx="425497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DarkNet53</a:t>
            </a: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의 구성은 </a:t>
            </a:r>
            <a:r>
              <a:rPr lang="hu-HU" altLang="ko-KR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Fully-connected</a:t>
            </a:r>
            <a:r>
              <a:rPr lang="ko-KR" altLang="en-US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으로</a:t>
            </a: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구성되어 있지만 </a:t>
            </a:r>
            <a:r>
              <a:rPr lang="hu-HU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YOLOv3</a:t>
            </a: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에서는 </a:t>
            </a:r>
            <a:r>
              <a:rPr lang="hu-HU" altLang="ko-KR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Fully-connected</a:t>
            </a:r>
            <a:r>
              <a:rPr lang="hu-HU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lang="hu-HU" altLang="ko-KR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layer</a:t>
            </a:r>
            <a:r>
              <a:rPr lang="ko-KR" altLang="en-US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를</a:t>
            </a: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사용하지 않음</a:t>
            </a:r>
            <a:endParaRPr lang="en-US" altLang="ko-KR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그래서 </a:t>
            </a:r>
            <a:r>
              <a:rPr lang="hu-HU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YOLOv3</a:t>
            </a: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에서 구현한 </a:t>
            </a:r>
            <a:r>
              <a:rPr lang="ko-KR" altLang="en-US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다크넷에는</a:t>
            </a: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lang="hu-HU" altLang="ko-KR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AvgPooling</a:t>
            </a: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층을 제외함</a:t>
            </a:r>
            <a:endParaRPr lang="en-US" altLang="ko-KR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ko-KR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결론적으로 </a:t>
            </a:r>
            <a:r>
              <a:rPr lang="hu-HU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YOLOv3</a:t>
            </a:r>
            <a:r>
              <a:rPr lang="ko-KR" altLang="en-US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에선는</a:t>
            </a: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lang="ko-KR" altLang="en-US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다크넷의</a:t>
            </a: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lang="hu-HU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CNN</a:t>
            </a: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층만 사용</a:t>
            </a:r>
            <a:endParaRPr lang="en-US" altLang="ko-KR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7836AF0-751D-3742-982F-3ACE96A9E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98" y="1805104"/>
            <a:ext cx="3586073" cy="3778674"/>
          </a:xfrm>
          <a:prstGeom prst="rect">
            <a:avLst/>
          </a:prstGeom>
        </p:spPr>
      </p:pic>
      <p:sp>
        <p:nvSpPr>
          <p:cNvPr id="15" name="양쪽 모서리가 둥근 사각형 14">
            <a:extLst>
              <a:ext uri="{FF2B5EF4-FFF2-40B4-BE49-F238E27FC236}">
                <a16:creationId xmlns:a16="http://schemas.microsoft.com/office/drawing/2014/main" id="{02D5B8CF-BCD3-054C-BA09-EF8AA47C7D31}"/>
              </a:ext>
            </a:extLst>
          </p:cNvPr>
          <p:cNvSpPr/>
          <p:nvPr/>
        </p:nvSpPr>
        <p:spPr>
          <a:xfrm>
            <a:off x="864395" y="1131425"/>
            <a:ext cx="3315507" cy="493184"/>
          </a:xfrm>
          <a:prstGeom prst="round2Same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DarkNet-53</a:t>
            </a:r>
            <a:endParaRPr lang="en-US" altLang="ko-KR" b="1" dirty="0">
              <a:solidFill>
                <a:schemeClr val="tx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  <a:sym typeface="NanumGothic ExtraBold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A119FDF-F35A-A54F-81EB-64924F7E64D6}"/>
              </a:ext>
            </a:extLst>
          </p:cNvPr>
          <p:cNvGrpSpPr/>
          <p:nvPr/>
        </p:nvGrpSpPr>
        <p:grpSpPr>
          <a:xfrm>
            <a:off x="52114" y="73862"/>
            <a:ext cx="1486304" cy="609758"/>
            <a:chOff x="52114" y="73862"/>
            <a:chExt cx="1486304" cy="609758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3BB8B36-0B3B-AA45-BD55-8EA3A98FE2B9}"/>
                </a:ext>
              </a:extLst>
            </p:cNvPr>
            <p:cNvSpPr/>
            <p:nvPr/>
          </p:nvSpPr>
          <p:spPr>
            <a:xfrm>
              <a:off x="215181" y="73862"/>
              <a:ext cx="1159731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2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2948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모델링</a:t>
              </a:r>
              <a:endParaRPr kumimoji="0" lang="ko-KR" altLang="en-US" sz="2200" b="1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2948"/>
                </a:solidFill>
                <a:effectLst/>
                <a:uLnTx/>
                <a:uFillTx/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0FE31CA-8491-B245-AA3E-55B0224AE04B}"/>
                </a:ext>
              </a:extLst>
            </p:cNvPr>
            <p:cNvSpPr/>
            <p:nvPr/>
          </p:nvSpPr>
          <p:spPr>
            <a:xfrm>
              <a:off x="52114" y="437399"/>
              <a:ext cx="148630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3</a:t>
              </a:r>
              <a:r>
                <a:rPr kumimoji="0" lang="en-US" altLang="ko-KR" sz="1000" b="1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. </a:t>
              </a:r>
              <a:r>
                <a:rPr lang="ko-KR" altLang="en-US" sz="10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객체 분류 </a:t>
              </a:r>
              <a:r>
                <a:rPr kumimoji="0" lang="ko-KR" altLang="en-US" sz="1000" b="1" u="none" strike="noStrike" kern="1200" cap="none" spc="0" normalizeH="0" baseline="0" noProof="0" dirty="0" err="1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딥러닝</a:t>
              </a:r>
              <a:r>
                <a:rPr kumimoji="0" lang="ko-KR" altLang="en-US" sz="1000" b="1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 모델</a:t>
              </a:r>
              <a:endParaRPr kumimoji="0" lang="en-US" altLang="ko-KR" sz="1000" b="1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1905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99CA5C67-24E8-9042-B634-2EBA6127EC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47"/>
          <a:stretch/>
        </p:blipFill>
        <p:spPr>
          <a:xfrm>
            <a:off x="52731" y="1717188"/>
            <a:ext cx="5103237" cy="30794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5204A9B-9DF1-B749-8B3B-A364E6E29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111" y="1129811"/>
            <a:ext cx="3472677" cy="4813790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0646A8A-C326-5155-E088-1B66CA4DFFF2}"/>
              </a:ext>
            </a:extLst>
          </p:cNvPr>
          <p:cNvCxnSpPr>
            <a:cxnSpLocks/>
          </p:cNvCxnSpPr>
          <p:nvPr/>
        </p:nvCxnSpPr>
        <p:spPr>
          <a:xfrm flipV="1">
            <a:off x="5163395" y="1660360"/>
            <a:ext cx="419258" cy="4718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B3FF99D-FA8E-B6A9-B553-68B7452ACE8D}"/>
              </a:ext>
            </a:extLst>
          </p:cNvPr>
          <p:cNvCxnSpPr>
            <a:cxnSpLocks/>
          </p:cNvCxnSpPr>
          <p:nvPr/>
        </p:nvCxnSpPr>
        <p:spPr>
          <a:xfrm>
            <a:off x="5155968" y="3123163"/>
            <a:ext cx="4711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D4A3BD2-4BC8-B856-90D7-2B7978476B90}"/>
              </a:ext>
            </a:extLst>
          </p:cNvPr>
          <p:cNvCxnSpPr>
            <a:cxnSpLocks/>
          </p:cNvCxnSpPr>
          <p:nvPr/>
        </p:nvCxnSpPr>
        <p:spPr>
          <a:xfrm>
            <a:off x="5163395" y="4218768"/>
            <a:ext cx="471137" cy="8110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양쪽 모서리가 둥근 사각형 10">
            <a:extLst>
              <a:ext uri="{FF2B5EF4-FFF2-40B4-BE49-F238E27FC236}">
                <a16:creationId xmlns:a16="http://schemas.microsoft.com/office/drawing/2014/main" id="{3CB1B34E-D3B7-F147-A172-5A7BC5BD7F41}"/>
              </a:ext>
            </a:extLst>
          </p:cNvPr>
          <p:cNvSpPr/>
          <p:nvPr/>
        </p:nvSpPr>
        <p:spPr>
          <a:xfrm>
            <a:off x="864395" y="1131425"/>
            <a:ext cx="3315507" cy="493184"/>
          </a:xfrm>
          <a:prstGeom prst="round2Same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Commissioner Black"/>
              </a:rPr>
              <a:t>YOLOv3 A</a:t>
            </a:r>
            <a:r>
              <a:rPr lang="hu-HU" altLang="ko-KR" b="1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rchitecture</a:t>
            </a:r>
            <a:endParaRPr lang="en-US" altLang="ko-KR" b="1" dirty="0">
              <a:solidFill>
                <a:schemeClr val="tx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  <a:sym typeface="NanumGothic ExtraBold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AE27550-1F29-DB42-88AC-6B023941D3E2}"/>
              </a:ext>
            </a:extLst>
          </p:cNvPr>
          <p:cNvGrpSpPr/>
          <p:nvPr/>
        </p:nvGrpSpPr>
        <p:grpSpPr>
          <a:xfrm>
            <a:off x="52114" y="73862"/>
            <a:ext cx="1486304" cy="609758"/>
            <a:chOff x="52114" y="73862"/>
            <a:chExt cx="1486304" cy="60975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877F1FC-570B-0547-BD8E-3405226E6B37}"/>
                </a:ext>
              </a:extLst>
            </p:cNvPr>
            <p:cNvSpPr/>
            <p:nvPr/>
          </p:nvSpPr>
          <p:spPr>
            <a:xfrm>
              <a:off x="215181" y="73862"/>
              <a:ext cx="1159731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2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2948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모델링</a:t>
              </a:r>
              <a:endParaRPr kumimoji="0" lang="ko-KR" altLang="en-US" sz="2200" b="1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2948"/>
                </a:solidFill>
                <a:effectLst/>
                <a:uLnTx/>
                <a:uFillTx/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B551FC6-788E-B645-A0B5-2DA8118DB836}"/>
                </a:ext>
              </a:extLst>
            </p:cNvPr>
            <p:cNvSpPr/>
            <p:nvPr/>
          </p:nvSpPr>
          <p:spPr>
            <a:xfrm>
              <a:off x="52114" y="437399"/>
              <a:ext cx="148630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3</a:t>
              </a:r>
              <a:r>
                <a:rPr kumimoji="0" lang="en-US" altLang="ko-KR" sz="1000" b="1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. </a:t>
              </a:r>
              <a:r>
                <a:rPr lang="ko-KR" altLang="en-US" sz="10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객체 분류 </a:t>
              </a:r>
              <a:r>
                <a:rPr kumimoji="0" lang="ko-KR" altLang="en-US" sz="1000" b="1" u="none" strike="noStrike" kern="1200" cap="none" spc="0" normalizeH="0" baseline="0" noProof="0" dirty="0" err="1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딥러닝</a:t>
              </a:r>
              <a:r>
                <a:rPr kumimoji="0" lang="ko-KR" altLang="en-US" sz="1000" b="1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 모델</a:t>
              </a:r>
              <a:endParaRPr kumimoji="0" lang="en-US" altLang="ko-KR" sz="1000" b="1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C6623C-306C-A847-87C9-8169ACB700A2}"/>
              </a:ext>
            </a:extLst>
          </p:cNvPr>
          <p:cNvSpPr/>
          <p:nvPr/>
        </p:nvSpPr>
        <p:spPr>
          <a:xfrm>
            <a:off x="204632" y="4889198"/>
            <a:ext cx="4958763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en-US" altLang="ko-KR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YOLOv3 </a:t>
            </a:r>
            <a:r>
              <a:rPr lang="ko-KR" altLang="en-US" sz="16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아키텍쳐</a:t>
            </a:r>
            <a:r>
              <a:rPr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및 코드 구성 소개</a:t>
            </a:r>
            <a:endParaRPr lang="en-US" altLang="ko-KR" sz="16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ko-KR" sz="13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YOLOv3</a:t>
            </a:r>
            <a:r>
              <a:rPr lang="ko-KR" altLang="en-US" sz="13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는 객체의 특징크기별로 </a:t>
            </a:r>
            <a:r>
              <a:rPr lang="en-US" altLang="ko-KR" sz="13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3</a:t>
            </a:r>
            <a:r>
              <a:rPr lang="ko-KR" altLang="en-US" sz="13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개의 특징 레이어로 </a:t>
            </a:r>
            <a:r>
              <a:rPr lang="ko-KR" altLang="en-US" sz="13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구성되어있음</a:t>
            </a:r>
            <a:br>
              <a:rPr lang="en-US" altLang="ko-KR" sz="13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</a:br>
            <a:r>
              <a:rPr lang="en-US" altLang="ko-KR" sz="13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(Backbone</a:t>
            </a:r>
            <a:r>
              <a:rPr lang="ko-KR" altLang="en-US" sz="13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을 넘어온 </a:t>
            </a:r>
            <a:r>
              <a:rPr lang="en-US" altLang="ko-KR" sz="13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3</a:t>
            </a:r>
            <a:r>
              <a:rPr lang="ko-KR" altLang="en-US" sz="13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개의 인풋 </a:t>
            </a:r>
            <a:r>
              <a:rPr lang="en-US" altLang="ko-KR" sz="13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(route_1, route_2, conv))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ko-KR" altLang="en-US" sz="13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각 </a:t>
            </a:r>
            <a:r>
              <a:rPr lang="ko-KR" altLang="en-US" sz="13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컨볼루션</a:t>
            </a:r>
            <a:r>
              <a:rPr lang="ko-KR" altLang="en-US" sz="13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층을 넘은 특징들이 </a:t>
            </a:r>
            <a:r>
              <a:rPr lang="en-US" altLang="ko-KR" sz="13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concat</a:t>
            </a:r>
            <a:r>
              <a:rPr lang="ko-KR" altLang="en-US" sz="13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레이어를 통해 합쳐지고 최종 </a:t>
            </a:r>
            <a:r>
              <a:rPr lang="ko-KR" altLang="en-US" sz="13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출력층으로</a:t>
            </a:r>
            <a:r>
              <a:rPr lang="ko-KR" altLang="en-US" sz="13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넘어감</a:t>
            </a:r>
            <a:endParaRPr lang="en-US" altLang="ko-KR" sz="13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63;p43">
            <a:extLst>
              <a:ext uri="{FF2B5EF4-FFF2-40B4-BE49-F238E27FC236}">
                <a16:creationId xmlns:a16="http://schemas.microsoft.com/office/drawing/2014/main" id="{460F1FE4-55EE-1F45-ADFA-5BE7D0D78894}"/>
              </a:ext>
            </a:extLst>
          </p:cNvPr>
          <p:cNvSpPr txBox="1">
            <a:spLocks/>
          </p:cNvSpPr>
          <p:nvPr/>
        </p:nvSpPr>
        <p:spPr>
          <a:xfrm>
            <a:off x="4739486" y="1255392"/>
            <a:ext cx="2898600" cy="39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316527" indent="-316527" algn="l" defTabSz="84407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95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9" indent="-263772" algn="l" defTabSz="844073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5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5091" indent="-211018" algn="l" defTabSz="84407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77127" indent="-211018" algn="l" defTabSz="844073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99164" indent="-211018" algn="l" defTabSz="844073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21200" indent="-211018" algn="l" defTabSz="84407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37" indent="-211018" algn="l" defTabSz="84407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5273" indent="-211018" algn="l" defTabSz="84407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7310" indent="-211018" algn="l" defTabSz="84407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hu-HU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9DBFE8-6DFD-AC45-8C18-1F16E0BAC49F}"/>
              </a:ext>
            </a:extLst>
          </p:cNvPr>
          <p:cNvSpPr/>
          <p:nvPr/>
        </p:nvSpPr>
        <p:spPr>
          <a:xfrm>
            <a:off x="244693" y="5602608"/>
            <a:ext cx="46930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ko-KR" altLang="en-US" sz="16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객체탐지</a:t>
            </a:r>
            <a:r>
              <a:rPr lang="en-US" altLang="ko-KR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(</a:t>
            </a:r>
            <a:r>
              <a:rPr lang="hu-HU" altLang="ko-KR" sz="16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Object</a:t>
            </a:r>
            <a:r>
              <a:rPr lang="en-US" altLang="ko-KR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 </a:t>
            </a:r>
            <a:r>
              <a:rPr lang="hu-HU" altLang="ko-KR" sz="16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Detection</a:t>
            </a:r>
            <a:r>
              <a:rPr lang="hu-HU" altLang="ko-KR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) </a:t>
            </a:r>
            <a:r>
              <a:rPr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을 위한 </a:t>
            </a:r>
            <a:r>
              <a:rPr lang="en-US" altLang="ko-KR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Model</a:t>
            </a:r>
            <a:r>
              <a:rPr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학습</a:t>
            </a:r>
            <a:endParaRPr lang="en-US" altLang="ko-KR" sz="16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D312EA1-E731-0449-9AA9-DE7449421706}"/>
              </a:ext>
            </a:extLst>
          </p:cNvPr>
          <p:cNvGrpSpPr/>
          <p:nvPr/>
        </p:nvGrpSpPr>
        <p:grpSpPr>
          <a:xfrm>
            <a:off x="326434" y="1746507"/>
            <a:ext cx="6321352" cy="3677230"/>
            <a:chOff x="875002" y="1777615"/>
            <a:chExt cx="6321352" cy="4044953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696095B-1AF2-4B47-8448-7D2B6EE2E5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711"/>
            <a:stretch/>
          </p:blipFill>
          <p:spPr>
            <a:xfrm>
              <a:off x="875002" y="1777615"/>
              <a:ext cx="6321352" cy="2790219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D1C1AF3-0985-0544-B8C6-748CF0AC6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002" y="4590821"/>
              <a:ext cx="5152516" cy="1231747"/>
            </a:xfrm>
            <a:prstGeom prst="rect">
              <a:avLst/>
            </a:prstGeom>
          </p:spPr>
        </p:pic>
      </p:grpSp>
      <p:sp>
        <p:nvSpPr>
          <p:cNvPr id="13" name="양쪽 모서리가 둥근 사각형 12">
            <a:extLst>
              <a:ext uri="{FF2B5EF4-FFF2-40B4-BE49-F238E27FC236}">
                <a16:creationId xmlns:a16="http://schemas.microsoft.com/office/drawing/2014/main" id="{1F462416-8067-4845-90F1-1B10FE15CA81}"/>
              </a:ext>
            </a:extLst>
          </p:cNvPr>
          <p:cNvSpPr/>
          <p:nvPr/>
        </p:nvSpPr>
        <p:spPr>
          <a:xfrm>
            <a:off x="864395" y="1131425"/>
            <a:ext cx="3315507" cy="493184"/>
          </a:xfrm>
          <a:prstGeom prst="round2Same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Commissioner ExtraBold"/>
              </a:rPr>
              <a:t>YOLOv3 </a:t>
            </a:r>
            <a:r>
              <a:rPr lang="ko-KR" altLang="en-US" b="1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Commissioner ExtraBold"/>
              </a:rPr>
              <a:t>학습</a:t>
            </a:r>
            <a:endParaRPr lang="ko-KR" altLang="en-US" b="1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  <a:sym typeface="NanumGothic ExtraBold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359970C-8EC7-D64E-96BA-C4B589BF2DD3}"/>
              </a:ext>
            </a:extLst>
          </p:cNvPr>
          <p:cNvGrpSpPr/>
          <p:nvPr/>
        </p:nvGrpSpPr>
        <p:grpSpPr>
          <a:xfrm>
            <a:off x="52114" y="73862"/>
            <a:ext cx="1486304" cy="609758"/>
            <a:chOff x="52114" y="73862"/>
            <a:chExt cx="1486304" cy="60975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78DDEC9-D626-EA48-A62C-AB4F84EA8892}"/>
                </a:ext>
              </a:extLst>
            </p:cNvPr>
            <p:cNvSpPr/>
            <p:nvPr/>
          </p:nvSpPr>
          <p:spPr>
            <a:xfrm>
              <a:off x="215181" y="73862"/>
              <a:ext cx="1323237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2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2948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모델 학습</a:t>
              </a:r>
              <a:endParaRPr kumimoji="0" lang="ko-KR" altLang="en-US" sz="2200" b="1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2948"/>
                </a:solidFill>
                <a:effectLst/>
                <a:uLnTx/>
                <a:uFillTx/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2FCEDA6-C0EB-8847-82ED-B180CCAE8E39}"/>
                </a:ext>
              </a:extLst>
            </p:cNvPr>
            <p:cNvSpPr/>
            <p:nvPr/>
          </p:nvSpPr>
          <p:spPr>
            <a:xfrm>
              <a:off x="52114" y="437399"/>
              <a:ext cx="148630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3</a:t>
              </a:r>
              <a:r>
                <a:rPr kumimoji="0" lang="en-US" altLang="ko-KR" sz="1000" b="1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. </a:t>
              </a:r>
              <a:r>
                <a:rPr lang="ko-KR" altLang="en-US" sz="10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객체 분류 </a:t>
              </a:r>
              <a:r>
                <a:rPr kumimoji="0" lang="ko-KR" altLang="en-US" sz="1000" b="1" u="none" strike="noStrike" kern="1200" cap="none" spc="0" normalizeH="0" baseline="0" noProof="0" dirty="0" err="1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딥러닝</a:t>
              </a:r>
              <a:r>
                <a:rPr kumimoji="0" lang="ko-KR" altLang="en-US" sz="1000" b="1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 모델</a:t>
              </a:r>
              <a:endParaRPr kumimoji="0" lang="en-US" altLang="ko-KR" sz="1000" b="1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971A55B-7524-EA44-A063-EE67E0472C77}"/>
              </a:ext>
            </a:extLst>
          </p:cNvPr>
          <p:cNvSpPr/>
          <p:nvPr/>
        </p:nvSpPr>
        <p:spPr>
          <a:xfrm>
            <a:off x="6647786" y="1849804"/>
            <a:ext cx="2619995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YOLOv3 </a:t>
            </a:r>
            <a:r>
              <a:rPr lang="ko-KR" altLang="en-US" sz="15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모델의 출력을 정의</a:t>
            </a:r>
            <a:endParaRPr lang="en-US" altLang="ko-KR" sz="15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en-US" altLang="ko-KR" sz="13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Epoch : </a:t>
            </a:r>
            <a:r>
              <a:rPr lang="ko-KR" altLang="en-US" sz="13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학습 횟수</a:t>
            </a:r>
            <a:endParaRPr lang="en-US" altLang="ko-KR" sz="13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en-US" altLang="ko-KR" sz="13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Step 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en-US" altLang="ko-KR" sz="13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Lr</a:t>
            </a:r>
            <a:r>
              <a:rPr lang="ko-KR" altLang="en-US" sz="13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lang="en-US" altLang="ko-KR" sz="13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:</a:t>
            </a:r>
            <a:r>
              <a:rPr lang="ko-KR" altLang="en-US" sz="13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lang="en-US" altLang="ko-KR" sz="13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LearningRate</a:t>
            </a:r>
            <a:endParaRPr lang="en-US" altLang="ko-KR" sz="13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en-US" altLang="ko-KR" sz="13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Giou_loss</a:t>
            </a:r>
            <a:r>
              <a:rPr lang="ko-KR" altLang="en-US" sz="13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lang="en-US" altLang="ko-KR" sz="13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:</a:t>
            </a:r>
            <a:r>
              <a:rPr lang="ko-KR" altLang="en-US" sz="13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lang="en-US" altLang="ko-KR" sz="13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GIOU </a:t>
            </a:r>
            <a:r>
              <a:rPr lang="ko-KR" altLang="en-US" sz="13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손실 </a:t>
            </a:r>
            <a:endParaRPr lang="en-US" altLang="ko-KR" sz="13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en-US" altLang="ko-KR" sz="13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Conf_loss</a:t>
            </a:r>
            <a:r>
              <a:rPr lang="ko-KR" altLang="en-US" sz="13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lang="en-US" altLang="ko-KR" sz="13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:</a:t>
            </a:r>
            <a:r>
              <a:rPr lang="ko-KR" altLang="en-US" sz="13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신뢰 손실</a:t>
            </a:r>
            <a:endParaRPr lang="en-US" altLang="ko-KR" sz="13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en-US" altLang="ko-KR" sz="13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Prob_loss</a:t>
            </a:r>
            <a:r>
              <a:rPr lang="ko-KR" altLang="en-US" sz="13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lang="en-US" altLang="ko-KR" sz="13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:</a:t>
            </a:r>
            <a:r>
              <a:rPr lang="ko-KR" altLang="en-US" sz="13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신뢰 손실</a:t>
            </a:r>
            <a:endParaRPr lang="en-US" altLang="ko-KR" sz="13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en-US" altLang="ko-KR" sz="13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Total_loss</a:t>
            </a:r>
            <a:r>
              <a:rPr lang="ko-KR" altLang="en-US" sz="13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lang="en-US" altLang="ko-KR" sz="13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:</a:t>
            </a:r>
            <a:r>
              <a:rPr lang="ko-KR" altLang="en-US" sz="13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전체 손실</a:t>
            </a:r>
            <a:endParaRPr lang="en-US" altLang="ko-KR" sz="13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2479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/>
          <p:cNvCxnSpPr/>
          <p:nvPr/>
        </p:nvCxnSpPr>
        <p:spPr bwMode="auto">
          <a:xfrm flipH="1">
            <a:off x="1798348" y="4598869"/>
            <a:ext cx="6769120" cy="0"/>
          </a:xfrm>
          <a:prstGeom prst="line">
            <a:avLst/>
          </a:prstGeom>
          <a:solidFill>
            <a:srgbClr val="0066FF"/>
          </a:solidFill>
          <a:ln w="9525" cap="flat" cmpd="sng" algn="ctr">
            <a:gradFill>
              <a:gsLst>
                <a:gs pos="0">
                  <a:srgbClr val="0070C0">
                    <a:alpha val="0"/>
                  </a:srgbClr>
                </a:gs>
                <a:gs pos="21000">
                  <a:srgbClr val="0070C0"/>
                </a:gs>
                <a:gs pos="79000">
                  <a:srgbClr val="0070C0"/>
                </a:gs>
                <a:gs pos="100000">
                  <a:srgbClr val="FFFFFF">
                    <a:lumMod val="85000"/>
                    <a:alpha val="0"/>
                  </a:srgbClr>
                </a:gs>
              </a:gsLst>
              <a:lin ang="10800000" scaled="0"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2" name="제목 5"/>
          <p:cNvSpPr txBox="1">
            <a:spLocks/>
          </p:cNvSpPr>
          <p:nvPr/>
        </p:nvSpPr>
        <p:spPr>
          <a:xfrm>
            <a:off x="332592" y="4015252"/>
            <a:ext cx="1537237" cy="478336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pPr marL="0" marR="0" lvl="0" indent="0" algn="l" defTabSz="844078" rtl="0" eaLnBrk="1" fontAlgn="auto" latinLnBrk="1" hangingPunct="1">
              <a:spcBef>
                <a:spcPct val="0"/>
              </a:spcBef>
              <a:spcAft>
                <a:spcPts val="462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■ 주관기관 </a:t>
            </a: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: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B18DC4-72D2-D94C-A45F-177394AF497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55" y="3545829"/>
            <a:ext cx="3361117" cy="1395327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E495A570-4E0B-504C-8056-40A9802CD430}"/>
              </a:ext>
            </a:extLst>
          </p:cNvPr>
          <p:cNvSpPr/>
          <p:nvPr/>
        </p:nvSpPr>
        <p:spPr>
          <a:xfrm>
            <a:off x="5968575" y="3670164"/>
            <a:ext cx="2434337" cy="3231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6350">
              <a:bevelB w="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27" name="제목 5">
            <a:extLst>
              <a:ext uri="{FF2B5EF4-FFF2-40B4-BE49-F238E27FC236}">
                <a16:creationId xmlns:a16="http://schemas.microsoft.com/office/drawing/2014/main" id="{B7249461-8166-9A06-C4D6-1070FCA2C5F6}"/>
              </a:ext>
            </a:extLst>
          </p:cNvPr>
          <p:cNvSpPr txBox="1">
            <a:spLocks/>
          </p:cNvSpPr>
          <p:nvPr/>
        </p:nvSpPr>
        <p:spPr>
          <a:xfrm>
            <a:off x="332591" y="4786711"/>
            <a:ext cx="1537237" cy="478336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pPr marL="0" marR="0" lvl="0" indent="0" algn="l" defTabSz="844078" rtl="0" eaLnBrk="1" fontAlgn="auto" latinLnBrk="1" hangingPunct="1">
              <a:spcBef>
                <a:spcPct val="0"/>
              </a:spcBef>
              <a:spcAft>
                <a:spcPts val="462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■ 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팀 구성</a:t>
            </a: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: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FE3873E-3739-F9EC-7386-B03F1AE11233}"/>
              </a:ext>
            </a:extLst>
          </p:cNvPr>
          <p:cNvCxnSpPr/>
          <p:nvPr/>
        </p:nvCxnSpPr>
        <p:spPr bwMode="auto">
          <a:xfrm flipH="1">
            <a:off x="1862818" y="5361715"/>
            <a:ext cx="6769120" cy="0"/>
          </a:xfrm>
          <a:prstGeom prst="line">
            <a:avLst/>
          </a:prstGeom>
          <a:solidFill>
            <a:srgbClr val="0066FF"/>
          </a:solidFill>
          <a:ln w="9525" cap="flat" cmpd="sng" algn="ctr">
            <a:gradFill>
              <a:gsLst>
                <a:gs pos="0">
                  <a:srgbClr val="0070C0">
                    <a:alpha val="0"/>
                  </a:srgbClr>
                </a:gs>
                <a:gs pos="21000">
                  <a:srgbClr val="0070C0"/>
                </a:gs>
                <a:gs pos="79000">
                  <a:srgbClr val="0070C0"/>
                </a:gs>
                <a:gs pos="100000">
                  <a:srgbClr val="FFFFFF">
                    <a:lumMod val="85000"/>
                    <a:alpha val="0"/>
                  </a:srgbClr>
                </a:gs>
              </a:gsLst>
              <a:lin ang="10800000" scaled="0"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CB41135-C189-512B-651F-29A999F47C29}"/>
              </a:ext>
            </a:extLst>
          </p:cNvPr>
          <p:cNvSpPr/>
          <p:nvPr/>
        </p:nvSpPr>
        <p:spPr>
          <a:xfrm>
            <a:off x="1985845" y="4745994"/>
            <a:ext cx="3785736" cy="5539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6350">
              <a:bevelB w="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팀장 </a:t>
            </a:r>
            <a:r>
              <a:rPr kumimoji="0" lang="en-US" altLang="ko-KR" sz="15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:</a:t>
            </a:r>
            <a:r>
              <a:rPr kumimoji="0" lang="ko-KR" altLang="en-US" sz="15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0" lang="ko-KR" altLang="en-US" sz="150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홍영복</a:t>
            </a:r>
            <a:r>
              <a:rPr kumimoji="0" lang="en-US" altLang="ko-KR" sz="15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(PL)</a:t>
            </a:r>
            <a:endParaRPr lang="en-US" altLang="ko-KR" sz="1500" dirty="0">
              <a:solidFill>
                <a:schemeClr val="tx1">
                  <a:lumMod val="95000"/>
                  <a:lumOff val="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팀원 </a:t>
            </a:r>
            <a:r>
              <a:rPr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: </a:t>
            </a:r>
            <a:r>
              <a:rPr lang="ko-KR" altLang="en-US" sz="15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구창회</a:t>
            </a:r>
            <a:r>
              <a:rPr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(DA), </a:t>
            </a:r>
            <a:r>
              <a:rPr lang="ko-KR" alt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이민규</a:t>
            </a:r>
            <a:r>
              <a:rPr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(QA), </a:t>
            </a:r>
            <a:r>
              <a:rPr lang="ko-KR" alt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이재성</a:t>
            </a:r>
            <a:r>
              <a:rPr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(AA)</a:t>
            </a:r>
            <a:endParaRPr kumimoji="0" lang="en-US" altLang="ko-KR" sz="150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CA7522DE-C45D-388A-9E93-B7BFB4F1DF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1444581"/>
              </p:ext>
            </p:extLst>
          </p:nvPr>
        </p:nvGraphicFramePr>
        <p:xfrm>
          <a:off x="353354" y="1310337"/>
          <a:ext cx="8437292" cy="2746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99970F-75B1-74D4-321B-59A6D247C037}"/>
              </a:ext>
            </a:extLst>
          </p:cNvPr>
          <p:cNvSpPr/>
          <p:nvPr/>
        </p:nvSpPr>
        <p:spPr>
          <a:xfrm>
            <a:off x="216650" y="5704727"/>
            <a:ext cx="8710699" cy="3231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6350">
              <a:bevelB w="0"/>
            </a:sp3d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</a:t>
            </a:r>
            <a:r>
              <a:rPr kumimoji="0" lang="en-US" altLang="ko-KR" sz="15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L(Project Leader), </a:t>
            </a:r>
            <a:r>
              <a:rPr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DA(Data Architect), QA(Quality Architect), AA(Application Architect)</a:t>
            </a:r>
            <a:endParaRPr kumimoji="0" lang="en-US" altLang="ko-KR" sz="150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8BC92F-E1AA-9519-84FD-2F24511475F8}"/>
              </a:ext>
            </a:extLst>
          </p:cNvPr>
          <p:cNvSpPr txBox="1"/>
          <p:nvPr/>
        </p:nvSpPr>
        <p:spPr>
          <a:xfrm>
            <a:off x="0" y="416398"/>
            <a:ext cx="2125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2022</a:t>
            </a:r>
            <a:r>
              <a:rPr kumimoji="0" lang="ko-KR" altLang="en-US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년 </a:t>
            </a:r>
            <a:r>
              <a:rPr lang="en-US" altLang="ko-KR" sz="1200" dirty="0">
                <a:solidFill>
                  <a:prstClr val="black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K</a:t>
            </a: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-</a:t>
            </a:r>
            <a:r>
              <a:rPr lang="en-US" altLang="ko-KR" sz="1200" dirty="0">
                <a:solidFill>
                  <a:prstClr val="black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digital training 6</a:t>
            </a:r>
            <a:r>
              <a:rPr lang="ko-KR" altLang="en-US" sz="1200" dirty="0">
                <a:solidFill>
                  <a:prstClr val="black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차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249DED3-1118-C74D-9D78-DBF272BF8AF1}"/>
              </a:ext>
            </a:extLst>
          </p:cNvPr>
          <p:cNvSpPr/>
          <p:nvPr/>
        </p:nvSpPr>
        <p:spPr>
          <a:xfrm>
            <a:off x="332591" y="1020377"/>
            <a:ext cx="8710699" cy="36933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6350">
              <a:bevelB w="0"/>
            </a:sp3d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프로젝트 목적에 맞는 </a:t>
            </a:r>
            <a:r>
              <a:rPr kumimoji="0" lang="ko-KR" altLang="en-US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딥러닝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서비스 개발을 위한 단계별 추진과정</a:t>
            </a:r>
            <a:endParaRPr kumimoji="0" lang="en-US" altLang="ko-KR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4488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60"/>
          <p:cNvSpPr txBox="1">
            <a:spLocks noGrp="1"/>
          </p:cNvSpPr>
          <p:nvPr>
            <p:ph type="subTitle" idx="1"/>
          </p:nvPr>
        </p:nvSpPr>
        <p:spPr>
          <a:xfrm>
            <a:off x="387319" y="4926031"/>
            <a:ext cx="3863937" cy="104600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알고리즘이 설정한 바운딩 박스와 </a:t>
            </a:r>
            <a:r>
              <a:rPr lang="en" sz="16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사용자가</a:t>
            </a:r>
            <a:r>
              <a:rPr lang="en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lang="en" sz="16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설정한</a:t>
            </a:r>
            <a:r>
              <a:rPr lang="en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바운딩 박스의 중첩된 면적을 </a:t>
            </a:r>
            <a:r>
              <a:rPr lang="en" sz="16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합집합의</a:t>
            </a:r>
            <a:r>
              <a:rPr lang="en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lang="en" sz="16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면적으로</a:t>
            </a:r>
            <a:r>
              <a:rPr lang="en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나눠준 비율로 0.45 이상이면 </a:t>
            </a:r>
            <a:r>
              <a:rPr lang="en" sz="16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제대로</a:t>
            </a:r>
            <a:r>
              <a:rPr lang="en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lang="en" sz="16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검출</a:t>
            </a:r>
            <a:r>
              <a:rPr lang="en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lang="en" sz="16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됐다고</a:t>
            </a:r>
            <a:r>
              <a:rPr lang="en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lang="en" sz="16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판단</a:t>
            </a:r>
            <a:endParaRPr sz="16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FF92358-5744-D343-BADD-92A54B54438F}"/>
              </a:ext>
            </a:extLst>
          </p:cNvPr>
          <p:cNvGrpSpPr/>
          <p:nvPr/>
        </p:nvGrpSpPr>
        <p:grpSpPr>
          <a:xfrm>
            <a:off x="708063" y="2469366"/>
            <a:ext cx="3288649" cy="2217576"/>
            <a:chOff x="1414035" y="3324022"/>
            <a:chExt cx="3288649" cy="2217576"/>
          </a:xfrm>
        </p:grpSpPr>
        <p:sp>
          <p:nvSpPr>
            <p:cNvPr id="670" name="Google Shape;670;p60"/>
            <p:cNvSpPr/>
            <p:nvPr/>
          </p:nvSpPr>
          <p:spPr>
            <a:xfrm>
              <a:off x="3025260" y="3514057"/>
              <a:ext cx="887100" cy="665400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  <p:sp>
          <p:nvSpPr>
            <p:cNvPr id="671" name="Google Shape;671;p60"/>
            <p:cNvSpPr/>
            <p:nvPr/>
          </p:nvSpPr>
          <p:spPr>
            <a:xfrm>
              <a:off x="3358015" y="3324022"/>
              <a:ext cx="887100" cy="665400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  <p:sp>
          <p:nvSpPr>
            <p:cNvPr id="672" name="Google Shape;672;p60"/>
            <p:cNvSpPr/>
            <p:nvPr/>
          </p:nvSpPr>
          <p:spPr>
            <a:xfrm>
              <a:off x="3098854" y="4876198"/>
              <a:ext cx="887100" cy="665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  <p:sp>
          <p:nvSpPr>
            <p:cNvPr id="673" name="Google Shape;673;p60"/>
            <p:cNvSpPr/>
            <p:nvPr/>
          </p:nvSpPr>
          <p:spPr>
            <a:xfrm>
              <a:off x="3431609" y="4686164"/>
              <a:ext cx="887100" cy="665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  <p:sp>
          <p:nvSpPr>
            <p:cNvPr id="674" name="Google Shape;674;p60"/>
            <p:cNvSpPr/>
            <p:nvPr/>
          </p:nvSpPr>
          <p:spPr>
            <a:xfrm>
              <a:off x="3358024" y="3514067"/>
              <a:ext cx="554100" cy="4755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  <p:cxnSp>
          <p:nvCxnSpPr>
            <p:cNvPr id="675" name="Google Shape;675;p60"/>
            <p:cNvCxnSpPr/>
            <p:nvPr/>
          </p:nvCxnSpPr>
          <p:spPr>
            <a:xfrm rot="10800000" flipH="1">
              <a:off x="2456284" y="4426188"/>
              <a:ext cx="2246400" cy="31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6" name="Google Shape;676;p60"/>
            <p:cNvSpPr txBox="1"/>
            <p:nvPr/>
          </p:nvSpPr>
          <p:spPr>
            <a:xfrm>
              <a:off x="3254048" y="4137362"/>
              <a:ext cx="955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r>
                <a:rPr lang="en" sz="1000" b="1" dirty="0" err="1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  <a:sym typeface="Nanum Gothic"/>
                </a:rPr>
                <a:t>겹쳐진</a:t>
              </a:r>
              <a:r>
                <a:rPr lang="en" sz="1000" b="1" dirty="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  <a:sym typeface="Nanum Gothic"/>
                </a:rPr>
                <a:t> </a:t>
              </a:r>
              <a:r>
                <a:rPr lang="en" sz="1000" b="1" dirty="0" err="1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  <a:sym typeface="Nanum Gothic"/>
                </a:rPr>
                <a:t>영역</a:t>
              </a:r>
              <a:endParaRPr sz="1000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endParaRPr>
            </a:p>
          </p:txBody>
        </p:sp>
        <p:sp>
          <p:nvSpPr>
            <p:cNvPr id="677" name="Google Shape;677;p60"/>
            <p:cNvSpPr txBox="1"/>
            <p:nvPr/>
          </p:nvSpPr>
          <p:spPr>
            <a:xfrm>
              <a:off x="3117574" y="4384187"/>
              <a:ext cx="1158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r>
                <a:rPr lang="en" sz="1000" b="1" dirty="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  <a:sym typeface="Nanum Gothic"/>
                </a:rPr>
                <a:t>합쳐진 영역 총합</a:t>
              </a:r>
              <a:endParaRPr sz="1000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endParaRPr>
            </a:p>
          </p:txBody>
        </p:sp>
        <p:sp>
          <p:nvSpPr>
            <p:cNvPr id="678" name="Google Shape;678;p60"/>
            <p:cNvSpPr txBox="1"/>
            <p:nvPr/>
          </p:nvSpPr>
          <p:spPr>
            <a:xfrm>
              <a:off x="1414035" y="4187987"/>
              <a:ext cx="10320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r"/>
              <a:r>
                <a:rPr lang="en" sz="2100" b="1" dirty="0" err="1">
                  <a:solidFill>
                    <a:schemeClr val="dk2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  <a:sym typeface="Syne"/>
                </a:rPr>
                <a:t>IoU</a:t>
              </a:r>
              <a:r>
                <a:rPr lang="en" sz="2100" b="1" dirty="0">
                  <a:solidFill>
                    <a:schemeClr val="dk2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  <a:sym typeface="Syne"/>
                </a:rPr>
                <a:t> =</a:t>
              </a:r>
              <a:endParaRPr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  <p:sp>
        <p:nvSpPr>
          <p:cNvPr id="29" name="Google Shape;695;p61">
            <a:extLst>
              <a:ext uri="{FF2B5EF4-FFF2-40B4-BE49-F238E27FC236}">
                <a16:creationId xmlns:a16="http://schemas.microsoft.com/office/drawing/2014/main" id="{09CBF62B-DF6F-B296-0099-F9E98CCD3C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9344" y="1904998"/>
            <a:ext cx="3047367" cy="37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altLang="ko-KR" sz="16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Commissioner ExtraBold"/>
              </a:rPr>
              <a:t>IoU</a:t>
            </a:r>
            <a:r>
              <a:rPr lang="en-US" altLang="ko-KR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Commissioner ExtraBold"/>
              </a:rPr>
              <a:t>(Intersection over Union)</a:t>
            </a:r>
            <a:endParaRPr lang="en-US" altLang="ko-KR" sz="16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30" name="Google Shape;695;p61">
            <a:extLst>
              <a:ext uri="{FF2B5EF4-FFF2-40B4-BE49-F238E27FC236}">
                <a16:creationId xmlns:a16="http://schemas.microsoft.com/office/drawing/2014/main" id="{3E94D278-384D-096C-FC30-9D0FB82769C0}"/>
              </a:ext>
            </a:extLst>
          </p:cNvPr>
          <p:cNvSpPr txBox="1">
            <a:spLocks/>
          </p:cNvSpPr>
          <p:nvPr/>
        </p:nvSpPr>
        <p:spPr>
          <a:xfrm>
            <a:off x="4796263" y="1908733"/>
            <a:ext cx="3247500" cy="37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defTabSz="844073" rtl="0" eaLnBrk="1" latin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2100" b="1" kern="1200">
                <a:solidFill>
                  <a:schemeClr val="tx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/>
            <a:r>
              <a:rPr 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Commissioner ExtraBold"/>
              </a:rPr>
              <a:t>AP(Average precision)</a:t>
            </a:r>
          </a:p>
        </p:txBody>
      </p:sp>
      <p:sp>
        <p:nvSpPr>
          <p:cNvPr id="31" name="Google Shape;696;p61">
            <a:extLst>
              <a:ext uri="{FF2B5EF4-FFF2-40B4-BE49-F238E27FC236}">
                <a16:creationId xmlns:a16="http://schemas.microsoft.com/office/drawing/2014/main" id="{C40938D4-F61C-4E32-84AE-F2279AAEEC43}"/>
              </a:ext>
            </a:extLst>
          </p:cNvPr>
          <p:cNvSpPr txBox="1">
            <a:spLocks/>
          </p:cNvSpPr>
          <p:nvPr/>
        </p:nvSpPr>
        <p:spPr>
          <a:xfrm>
            <a:off x="4572000" y="4926032"/>
            <a:ext cx="4425420" cy="96277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316527" lvl="0" indent="-316527" algn="l" defTabSz="844073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itchFamily="34" charset="0"/>
              <a:buNone/>
              <a:defRPr sz="2700" kern="1200">
                <a:solidFill>
                  <a:schemeClr val="tx1"/>
                </a:soli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+mn-cs"/>
              </a:defRPr>
            </a:lvl1pPr>
            <a:lvl2pPr marL="685809" lvl="1" indent="-263772" algn="ctr" defTabSz="844073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itchFamily="34" charset="0"/>
              <a:buNone/>
              <a:defRPr sz="25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5091" lvl="2" indent="-211018" algn="ctr" defTabSz="844073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itchFamily="34" charset="0"/>
              <a:buNone/>
              <a:defRPr sz="2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77127" lvl="3" indent="-211018" algn="ctr" defTabSz="844073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itchFamily="34" charset="0"/>
              <a:buNone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99164" lvl="4" indent="-211018" algn="ctr" defTabSz="844073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itchFamily="34" charset="0"/>
              <a:buNone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21200" lvl="5" indent="-211018" algn="ctr" defTabSz="844073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itchFamily="34" charset="0"/>
              <a:buNone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37" lvl="6" indent="-211018" algn="ctr" defTabSz="844073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itchFamily="34" charset="0"/>
              <a:buNone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5273" lvl="7" indent="-211018" algn="ctr" defTabSz="844073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itchFamily="34" charset="0"/>
              <a:buNone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7310" lvl="8" indent="-211018" algn="ctr" defTabSz="844073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itchFamily="34" charset="0"/>
              <a:buNone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합성곱</a:t>
            </a:r>
            <a:r>
              <a:rPr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신경망</a:t>
            </a:r>
            <a:r>
              <a:rPr lang="en-US" altLang="ko-KR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(CNN)</a:t>
            </a:r>
            <a:r>
              <a:rPr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의 모델 성능 평가를 위해 사용</a:t>
            </a:r>
            <a:endParaRPr lang="en-US" altLang="ko-KR" sz="16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TP</a:t>
            </a:r>
            <a:r>
              <a:rPr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는 곰팡이가 제대로 검출한 것</a:t>
            </a:r>
            <a:endParaRPr lang="en-US" altLang="ko-KR" sz="16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FP</a:t>
            </a:r>
            <a:r>
              <a:rPr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는 객체 검출을 했으나 틀린 것</a:t>
            </a:r>
            <a:endParaRPr lang="en-US" altLang="ko-KR" sz="16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36" name="Google Shape;697;p61">
            <a:extLst>
              <a:ext uri="{FF2B5EF4-FFF2-40B4-BE49-F238E27FC236}">
                <a16:creationId xmlns:a16="http://schemas.microsoft.com/office/drawing/2014/main" id="{9264C6F6-CF30-FAB0-0EF6-F0182FB03D66}"/>
              </a:ext>
            </a:extLst>
          </p:cNvPr>
          <p:cNvSpPr txBox="1"/>
          <p:nvPr/>
        </p:nvSpPr>
        <p:spPr>
          <a:xfrm>
            <a:off x="4796263" y="4363125"/>
            <a:ext cx="32475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dk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Syne"/>
              </a:rPr>
              <a:t>Precision = TP/TP+FP</a:t>
            </a:r>
          </a:p>
        </p:txBody>
      </p:sp>
      <p:sp>
        <p:nvSpPr>
          <p:cNvPr id="22" name="양쪽 모서리가 둥근 사각형 21">
            <a:extLst>
              <a:ext uri="{FF2B5EF4-FFF2-40B4-BE49-F238E27FC236}">
                <a16:creationId xmlns:a16="http://schemas.microsoft.com/office/drawing/2014/main" id="{C522231D-EB6B-3647-B91F-B6CB1309136A}"/>
              </a:ext>
            </a:extLst>
          </p:cNvPr>
          <p:cNvSpPr/>
          <p:nvPr/>
        </p:nvSpPr>
        <p:spPr>
          <a:xfrm>
            <a:off x="864395" y="1131425"/>
            <a:ext cx="3315507" cy="493184"/>
          </a:xfrm>
          <a:prstGeom prst="round2Same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Commissioner ExtraBold"/>
              </a:rPr>
              <a:t>평가 지표</a:t>
            </a:r>
            <a:endParaRPr lang="ko-KR" altLang="en-US" b="1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  <a:sym typeface="NanumGothic ExtraBold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23F6FC4-CF6A-554C-829F-99259E88BCE6}"/>
              </a:ext>
            </a:extLst>
          </p:cNvPr>
          <p:cNvGrpSpPr/>
          <p:nvPr/>
        </p:nvGrpSpPr>
        <p:grpSpPr>
          <a:xfrm>
            <a:off x="52114" y="73862"/>
            <a:ext cx="2359488" cy="609758"/>
            <a:chOff x="52114" y="73862"/>
            <a:chExt cx="2359488" cy="60975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229931F-3ACE-1B4C-9CF0-64A9F370FCC7}"/>
                </a:ext>
              </a:extLst>
            </p:cNvPr>
            <p:cNvSpPr/>
            <p:nvPr/>
          </p:nvSpPr>
          <p:spPr>
            <a:xfrm>
              <a:off x="215181" y="73862"/>
              <a:ext cx="2196421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2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2948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모델 평가 지표</a:t>
              </a:r>
              <a:endParaRPr kumimoji="0" lang="ko-KR" altLang="en-US" sz="2200" b="1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2948"/>
                </a:solidFill>
                <a:effectLst/>
                <a:uLnTx/>
                <a:uFillTx/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DAD79BB-C41E-C24B-B3CA-4C3B779B1ED6}"/>
                </a:ext>
              </a:extLst>
            </p:cNvPr>
            <p:cNvSpPr/>
            <p:nvPr/>
          </p:nvSpPr>
          <p:spPr>
            <a:xfrm>
              <a:off x="52114" y="437399"/>
              <a:ext cx="148630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3</a:t>
              </a:r>
              <a:r>
                <a:rPr kumimoji="0" lang="en-US" altLang="ko-KR" sz="1000" b="1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. </a:t>
              </a:r>
              <a:r>
                <a:rPr lang="ko-KR" altLang="en-US" sz="10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객체 분류 </a:t>
              </a:r>
              <a:r>
                <a:rPr kumimoji="0" lang="ko-KR" altLang="en-US" sz="1000" b="1" u="none" strike="noStrike" kern="1200" cap="none" spc="0" normalizeH="0" baseline="0" noProof="0" dirty="0" err="1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딥러닝</a:t>
              </a:r>
              <a:r>
                <a:rPr kumimoji="0" lang="ko-KR" altLang="en-US" sz="1000" b="1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 모델</a:t>
              </a:r>
              <a:endParaRPr kumimoji="0" lang="en-US" altLang="ko-KR" sz="1000" b="1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47C6330E-6F6D-7648-ABEE-86C093AA84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716344"/>
              </p:ext>
            </p:extLst>
          </p:nvPr>
        </p:nvGraphicFramePr>
        <p:xfrm>
          <a:off x="4572000" y="2390892"/>
          <a:ext cx="4451176" cy="163065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53354">
                  <a:extLst>
                    <a:ext uri="{9D8B030D-6E8A-4147-A177-3AD203B41FA5}">
                      <a16:colId xmlns:a16="http://schemas.microsoft.com/office/drawing/2014/main" val="2466513448"/>
                    </a:ext>
                  </a:extLst>
                </a:gridCol>
                <a:gridCol w="1498911">
                  <a:extLst>
                    <a:ext uri="{9D8B030D-6E8A-4147-A177-3AD203B41FA5}">
                      <a16:colId xmlns:a16="http://schemas.microsoft.com/office/drawing/2014/main" val="1673086921"/>
                    </a:ext>
                  </a:extLst>
                </a:gridCol>
                <a:gridCol w="1498911">
                  <a:extLst>
                    <a:ext uri="{9D8B030D-6E8A-4147-A177-3AD203B41FA5}">
                      <a16:colId xmlns:a16="http://schemas.microsoft.com/office/drawing/2014/main" val="395779306"/>
                    </a:ext>
                  </a:extLst>
                </a:gridCol>
              </a:tblGrid>
              <a:tr h="325692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sym typeface="Nanum Gothic"/>
                        </a:rPr>
                        <a:t>실제</a:t>
                      </a:r>
                      <a:r>
                        <a:rPr lang="en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sym typeface="Nanum Gothic"/>
                        </a:rPr>
                        <a:t> </a:t>
                      </a:r>
                      <a:r>
                        <a:rPr lang="en" sz="11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sym typeface="Nanum Gothic"/>
                        </a:rPr>
                        <a:t>상황</a:t>
                      </a:r>
                      <a:br>
                        <a:rPr lang="en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sym typeface="Syne Medium"/>
                        </a:rPr>
                      </a:br>
                      <a:r>
                        <a:rPr lang="en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sym typeface="Syne Medium"/>
                        </a:rPr>
                        <a:t>(Ground Truth)</a:t>
                      </a:r>
                      <a:endParaRPr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  <a:sym typeface="Syne Medium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sym typeface="Nanum Gothic"/>
                        </a:rPr>
                        <a:t>예측</a:t>
                      </a:r>
                      <a:r>
                        <a:rPr lang="en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sym typeface="Nanum Gothic"/>
                        </a:rPr>
                        <a:t> </a:t>
                      </a:r>
                      <a:r>
                        <a:rPr lang="en" sz="11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sym typeface="Nanum Gothic"/>
                        </a:rPr>
                        <a:t>결과</a:t>
                      </a:r>
                      <a:br>
                        <a:rPr lang="en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sym typeface="Nanum Gothic"/>
                        </a:rPr>
                      </a:br>
                      <a:r>
                        <a:rPr lang="en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sym typeface="Syne Medium"/>
                        </a:rPr>
                        <a:t>(Predict Result)</a:t>
                      </a:r>
                      <a:endParaRPr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  <a:sym typeface="Syne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71916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sym typeface="Syne Medium"/>
                        </a:rPr>
                        <a:t>Positive(1)</a:t>
                      </a:r>
                      <a:endParaRPr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  <a:sym typeface="Syne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sym typeface="Syne Medium"/>
                        </a:rPr>
                        <a:t>Negative(0)</a:t>
                      </a:r>
                      <a:endParaRPr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  <a:sym typeface="Syne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7920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sym typeface="Syne Medium"/>
                        </a:rPr>
                        <a:t>True(1)</a:t>
                      </a:r>
                      <a:endParaRPr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  <a:sym typeface="Syne Medium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7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sym typeface="Syne Medium"/>
                        </a:rPr>
                        <a:t>TP(</a:t>
                      </a:r>
                      <a:r>
                        <a:rPr lang="hu-HU" altLang="ko-KR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sym typeface="Syne Medium"/>
                        </a:rPr>
                        <a:t>True</a:t>
                      </a:r>
                      <a:r>
                        <a:rPr lang="hu-HU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sym typeface="Syne Medium"/>
                        </a:rPr>
                        <a:t> </a:t>
                      </a:r>
                      <a:r>
                        <a:rPr lang="hu-HU" altLang="ko-KR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sym typeface="Syne Medium"/>
                        </a:rPr>
                        <a:t>Positive</a:t>
                      </a:r>
                      <a:r>
                        <a:rPr lang="hu-HU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sym typeface="Syne Medium"/>
                        </a:rPr>
                        <a:t>)</a:t>
                      </a:r>
                      <a:endParaRPr lang="hu-HU" altLang="ko-KR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  <a:sym typeface="Syne Medium"/>
                      </a:endParaRPr>
                    </a:p>
                  </a:txBody>
                  <a:tcPr marL="91425" marR="91425" marT="91425" marB="91425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sym typeface="Syne Medium"/>
                        </a:rPr>
                        <a:t>FN(False Negative)</a:t>
                      </a:r>
                      <a:endParaRPr lang="en" altLang="ko-KR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  <a:sym typeface="Syne Medium"/>
                      </a:endParaRPr>
                    </a:p>
                  </a:txBody>
                  <a:tcPr marL="91425" marR="91425" marT="91425" marB="91425" anchor="ctr"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46266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sym typeface="Syne Medium"/>
                        </a:rPr>
                        <a:t>False</a:t>
                      </a:r>
                      <a:r>
                        <a:rPr lang="hu-HU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sym typeface="Syne Medium"/>
                        </a:rPr>
                        <a:t>(0)</a:t>
                      </a:r>
                      <a:endParaRPr lang="hu-HU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  <a:sym typeface="Syne Medium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7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sym typeface="Syne Medium"/>
                        </a:rPr>
                        <a:t>FP(</a:t>
                      </a:r>
                      <a:r>
                        <a:rPr lang="hu-HU" altLang="ko-KR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sym typeface="Syne Medium"/>
                        </a:rPr>
                        <a:t>False</a:t>
                      </a:r>
                      <a:r>
                        <a:rPr lang="hu-HU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sym typeface="Syne Medium"/>
                        </a:rPr>
                        <a:t> </a:t>
                      </a:r>
                      <a:r>
                        <a:rPr lang="hu-HU" altLang="ko-KR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sym typeface="Syne Medium"/>
                        </a:rPr>
                        <a:t>Positive</a:t>
                      </a:r>
                      <a:r>
                        <a:rPr lang="hu-HU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sym typeface="Syne Medium"/>
                        </a:rPr>
                        <a:t>)</a:t>
                      </a:r>
                      <a:endParaRPr lang="hu-HU" altLang="ko-KR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  <a:sym typeface="Syne Medium"/>
                      </a:endParaRPr>
                    </a:p>
                  </a:txBody>
                  <a:tcPr marL="91425" marR="91425" marT="91425" marB="91425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7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sym typeface="Syne Medium"/>
                        </a:rPr>
                        <a:t>TN(True Negative)</a:t>
                      </a:r>
                      <a:endParaRPr lang="en" altLang="ko-KR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  <a:sym typeface="Syne Medium"/>
                      </a:endParaRPr>
                    </a:p>
                  </a:txBody>
                  <a:tcPr marL="91425" marR="91425" marT="91425" marB="91425" anchor="ctr"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299594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6"/>
          <p:cNvSpPr txBox="1"/>
          <p:nvPr/>
        </p:nvSpPr>
        <p:spPr>
          <a:xfrm>
            <a:off x="622935" y="4567375"/>
            <a:ext cx="789813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88950" indent="-342900">
              <a:buSzPts val="1300"/>
              <a:buFont typeface="Wingdings" panose="05000000000000000000" pitchFamily="2" charset="2"/>
              <a:buChar char="l"/>
            </a:pPr>
            <a:r>
              <a:rPr lang="en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YOLOv3의 </a:t>
            </a:r>
            <a: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Activation </a:t>
            </a:r>
            <a:r>
              <a:rPr lang="en-US" altLang="ko-KR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LeakyRelu</a:t>
            </a:r>
            <a: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 </a:t>
            </a:r>
            <a:r>
              <a:rPr lang="en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사용 결과 </a:t>
            </a: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개선이 필요하다고 느껴 </a:t>
            </a:r>
            <a: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Backbone(DarkNet-53)</a:t>
            </a: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의</a:t>
            </a:r>
            <a: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 </a:t>
            </a: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활성화함수를 변경</a:t>
            </a:r>
            <a: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(Elu)</a:t>
            </a: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 </a:t>
            </a:r>
            <a:endParaRPr lang="en-US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  <a:sym typeface="Nanum Gothic"/>
            </a:endParaRPr>
          </a:p>
          <a:p>
            <a:pPr marL="488950" indent="-342900">
              <a:buSzPts val="13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Activation </a:t>
            </a:r>
            <a:r>
              <a:rPr lang="en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Leaky Relu Ap: 0.71</a:t>
            </a:r>
          </a:p>
          <a:p>
            <a:pPr marL="488950" indent="-342900">
              <a:buSzPts val="1300"/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rgbClr val="FF0000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Activation Elu</a:t>
            </a:r>
            <a:r>
              <a:rPr lang="en" dirty="0">
                <a:solidFill>
                  <a:srgbClr val="FF0000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 Ap: 0.75</a:t>
            </a:r>
          </a:p>
        </p:txBody>
      </p:sp>
      <p:sp>
        <p:nvSpPr>
          <p:cNvPr id="11" name="양쪽 모서리가 둥근 사각형 10">
            <a:extLst>
              <a:ext uri="{FF2B5EF4-FFF2-40B4-BE49-F238E27FC236}">
                <a16:creationId xmlns:a16="http://schemas.microsoft.com/office/drawing/2014/main" id="{06841FBC-1A18-734F-9A8A-87A2753F503F}"/>
              </a:ext>
            </a:extLst>
          </p:cNvPr>
          <p:cNvSpPr/>
          <p:nvPr/>
        </p:nvSpPr>
        <p:spPr>
          <a:xfrm>
            <a:off x="864395" y="1131425"/>
            <a:ext cx="3315507" cy="493184"/>
          </a:xfrm>
          <a:prstGeom prst="round2Same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Commissioner ExtraBold"/>
              </a:rPr>
              <a:t>YOLOv3 </a:t>
            </a:r>
            <a:r>
              <a:rPr lang="ko-KR" altLang="en-US" b="1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Commissioner ExtraBold"/>
              </a:rPr>
              <a:t>학습</a:t>
            </a:r>
            <a:endParaRPr lang="ko-KR" altLang="en-US" b="1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  <a:sym typeface="NanumGothic ExtraBold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3AFCF46-DC6D-3248-BA75-25DA8EB6FAE4}"/>
              </a:ext>
            </a:extLst>
          </p:cNvPr>
          <p:cNvGrpSpPr/>
          <p:nvPr/>
        </p:nvGrpSpPr>
        <p:grpSpPr>
          <a:xfrm>
            <a:off x="52114" y="73862"/>
            <a:ext cx="2256745" cy="609758"/>
            <a:chOff x="52114" y="73862"/>
            <a:chExt cx="2256745" cy="60975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E83DF30-5406-1949-95A1-56B09D6B0302}"/>
                </a:ext>
              </a:extLst>
            </p:cNvPr>
            <p:cNvSpPr/>
            <p:nvPr/>
          </p:nvSpPr>
          <p:spPr>
            <a:xfrm>
              <a:off x="215180" y="73862"/>
              <a:ext cx="2093679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2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2948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모델 학습 결과</a:t>
              </a:r>
              <a:endParaRPr kumimoji="0" lang="ko-KR" altLang="en-US" sz="2200" b="1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2948"/>
                </a:solidFill>
                <a:effectLst/>
                <a:uLnTx/>
                <a:uFillTx/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7705335-EACB-7947-84D6-637735CBDE84}"/>
                </a:ext>
              </a:extLst>
            </p:cNvPr>
            <p:cNvSpPr/>
            <p:nvPr/>
          </p:nvSpPr>
          <p:spPr>
            <a:xfrm>
              <a:off x="52114" y="437399"/>
              <a:ext cx="148630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3</a:t>
              </a:r>
              <a:r>
                <a:rPr kumimoji="0" lang="en-US" altLang="ko-KR" sz="1000" b="1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. </a:t>
              </a:r>
              <a:r>
                <a:rPr lang="ko-KR" altLang="en-US" sz="10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객체 분류 </a:t>
              </a:r>
              <a:r>
                <a:rPr kumimoji="0" lang="ko-KR" altLang="en-US" sz="1000" b="1" u="none" strike="noStrike" kern="1200" cap="none" spc="0" normalizeH="0" baseline="0" noProof="0" dirty="0" err="1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딥러닝</a:t>
              </a:r>
              <a:r>
                <a:rPr kumimoji="0" lang="ko-KR" altLang="en-US" sz="1000" b="1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 모델</a:t>
              </a:r>
              <a:endParaRPr kumimoji="0" lang="en-US" altLang="ko-KR" sz="1000" b="1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E4B2782-18ED-4C44-AD79-03FAEB465BB2}"/>
              </a:ext>
            </a:extLst>
          </p:cNvPr>
          <p:cNvGrpSpPr/>
          <p:nvPr/>
        </p:nvGrpSpPr>
        <p:grpSpPr>
          <a:xfrm>
            <a:off x="288763" y="1754716"/>
            <a:ext cx="2476800" cy="2813259"/>
            <a:chOff x="1374613" y="1800436"/>
            <a:chExt cx="2476800" cy="281325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494D082-13D1-16B6-16C8-565FF8A8F72C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613" y="1800436"/>
              <a:ext cx="2476800" cy="2440800"/>
            </a:xfrm>
            <a:prstGeom prst="rect">
              <a:avLst/>
            </a:prstGeom>
          </p:spPr>
        </p:pic>
        <p:sp>
          <p:nvSpPr>
            <p:cNvPr id="9" name="Google Shape;556;p49">
              <a:extLst>
                <a:ext uri="{FF2B5EF4-FFF2-40B4-BE49-F238E27FC236}">
                  <a16:creationId xmlns:a16="http://schemas.microsoft.com/office/drawing/2014/main" id="{F41A0F58-E2F8-2845-A13E-2BFBA7F369D1}"/>
                </a:ext>
              </a:extLst>
            </p:cNvPr>
            <p:cNvSpPr txBox="1"/>
            <p:nvPr/>
          </p:nvSpPr>
          <p:spPr>
            <a:xfrm>
              <a:off x="1923597" y="4244395"/>
              <a:ext cx="1378833" cy="3693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t" anchorCtr="0">
              <a:spAutoFit/>
            </a:bodyPr>
            <a:lstStyle/>
            <a:p>
              <a:pPr algn="ctr">
                <a:defRPr/>
              </a:pPr>
              <a:r>
                <a:rPr lang="en" sz="1200" dirty="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  <a:sym typeface="Nanum Gothic"/>
                </a:rPr>
                <a:t>&lt;</a:t>
              </a:r>
              <a:r>
                <a:rPr lang="ko-KR" altLang="en-US" sz="1200" dirty="0" err="1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  <a:sym typeface="Nanum Gothic"/>
                </a:rPr>
                <a:t>어노테이션</a:t>
              </a:r>
              <a:r>
                <a:rPr lang="ko-KR" altLang="en-US" sz="1200" dirty="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  <a:sym typeface="Nanum Gothic"/>
                </a:rPr>
                <a:t> 적용</a:t>
              </a:r>
              <a:r>
                <a:rPr lang="en" sz="1200" dirty="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  <a:sym typeface="Nanum Gothic"/>
                </a:rPr>
                <a:t>&gt;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17C40D5-CC37-3B48-96BA-EB4E50A0D86F}"/>
              </a:ext>
            </a:extLst>
          </p:cNvPr>
          <p:cNvGrpSpPr/>
          <p:nvPr/>
        </p:nvGrpSpPr>
        <p:grpSpPr>
          <a:xfrm>
            <a:off x="3011556" y="1754716"/>
            <a:ext cx="2708910" cy="2818736"/>
            <a:chOff x="4602359" y="1800436"/>
            <a:chExt cx="2708910" cy="281873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F32459B-095C-774D-B25F-9CE6E656A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2359" y="1800436"/>
              <a:ext cx="2708910" cy="2449436"/>
            </a:xfrm>
            <a:prstGeom prst="rect">
              <a:avLst/>
            </a:prstGeom>
          </p:spPr>
        </p:pic>
        <p:sp>
          <p:nvSpPr>
            <p:cNvPr id="15" name="Google Shape;556;p49">
              <a:extLst>
                <a:ext uri="{FF2B5EF4-FFF2-40B4-BE49-F238E27FC236}">
                  <a16:creationId xmlns:a16="http://schemas.microsoft.com/office/drawing/2014/main" id="{930A6FFE-B159-984E-8FF3-8A814A6F48B6}"/>
                </a:ext>
              </a:extLst>
            </p:cNvPr>
            <p:cNvSpPr txBox="1"/>
            <p:nvPr/>
          </p:nvSpPr>
          <p:spPr>
            <a:xfrm>
              <a:off x="5267397" y="4249872"/>
              <a:ext cx="1378834" cy="3693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t" anchorCtr="0">
              <a:spAutoFit/>
            </a:bodyPr>
            <a:lstStyle/>
            <a:p>
              <a:pPr algn="ctr">
                <a:defRPr/>
              </a:pPr>
              <a:r>
                <a:rPr lang="en" sz="1200" dirty="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  <a:sym typeface="Nanum Gothic"/>
                </a:rPr>
                <a:t>&lt;</a:t>
              </a:r>
              <a:r>
                <a:rPr lang="en-US" sz="1200" dirty="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  <a:sym typeface="Nanum Gothic"/>
                </a:rPr>
                <a:t>Elu</a:t>
              </a:r>
              <a:r>
                <a:rPr lang="ko-KR" altLang="en-US" sz="1200" dirty="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  <a:sym typeface="Nanum Gothic"/>
                </a:rPr>
                <a:t> 적용</a:t>
              </a:r>
              <a:r>
                <a:rPr lang="en" sz="1200" dirty="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  <a:sym typeface="Nanum Gothic"/>
                </a:rPr>
                <a:t>&gt;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2A89148-1D03-7548-B2CD-134E65319C4F}"/>
              </a:ext>
            </a:extLst>
          </p:cNvPr>
          <p:cNvGrpSpPr/>
          <p:nvPr/>
        </p:nvGrpSpPr>
        <p:grpSpPr>
          <a:xfrm>
            <a:off x="5966459" y="2169120"/>
            <a:ext cx="2971800" cy="1611991"/>
            <a:chOff x="6172200" y="2791192"/>
            <a:chExt cx="2971800" cy="161199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3B034E8-0843-B644-B2C6-2F7787D6C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200" y="2791192"/>
              <a:ext cx="2971800" cy="7239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5AFCF4B-6F62-AB42-A80D-23ABF5830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200" y="3679283"/>
              <a:ext cx="2971800" cy="723900"/>
            </a:xfrm>
            <a:prstGeom prst="rect">
              <a:avLst/>
            </a:prstGeom>
          </p:spPr>
        </p:pic>
      </p:grpSp>
      <p:sp>
        <p:nvSpPr>
          <p:cNvPr id="6" name="모서리가 둥근 직사각형 5"/>
          <p:cNvSpPr/>
          <p:nvPr/>
        </p:nvSpPr>
        <p:spPr>
          <a:xfrm>
            <a:off x="5923215" y="3057211"/>
            <a:ext cx="3086828" cy="780939"/>
          </a:xfrm>
          <a:prstGeom prst="roundRect">
            <a:avLst>
              <a:gd name="adj" fmla="val 697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1C44FE5-69B6-4845-9104-10EB57CD0AED}"/>
              </a:ext>
            </a:extLst>
          </p:cNvPr>
          <p:cNvGrpSpPr/>
          <p:nvPr/>
        </p:nvGrpSpPr>
        <p:grpSpPr>
          <a:xfrm>
            <a:off x="4572000" y="1064202"/>
            <a:ext cx="4314825" cy="4729595"/>
            <a:chOff x="4724400" y="1190409"/>
            <a:chExt cx="4314825" cy="472959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FE2102B-37B9-F2ED-B4BC-459081A401ED}"/>
                </a:ext>
              </a:extLst>
            </p:cNvPr>
            <p:cNvSpPr/>
            <p:nvPr/>
          </p:nvSpPr>
          <p:spPr>
            <a:xfrm>
              <a:off x="5105400" y="1285875"/>
              <a:ext cx="3629025" cy="1266825"/>
            </a:xfrm>
            <a:prstGeom prst="rect">
              <a:avLst/>
            </a:prstGeom>
            <a:solidFill>
              <a:srgbClr val="D5D1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CCCC82E-9A12-0235-CDBC-CB5F361219FA}"/>
                </a:ext>
              </a:extLst>
            </p:cNvPr>
            <p:cNvSpPr/>
            <p:nvPr/>
          </p:nvSpPr>
          <p:spPr>
            <a:xfrm>
              <a:off x="5257800" y="1399537"/>
              <a:ext cx="1057275" cy="1039500"/>
            </a:xfrm>
            <a:prstGeom prst="ellipse">
              <a:avLst/>
            </a:prstGeom>
            <a:solidFill>
              <a:srgbClr val="FCCB6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rgbClr val="0000CC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Apache/ Tomcat</a:t>
              </a:r>
              <a:endParaRPr lang="ko-KR" altLang="en-US" sz="1200" b="1" dirty="0">
                <a:solidFill>
                  <a:srgbClr val="0000CC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A87EC142-4123-BF95-1A7A-543E0D3FE033}"/>
                </a:ext>
              </a:extLst>
            </p:cNvPr>
            <p:cNvSpPr/>
            <p:nvPr/>
          </p:nvSpPr>
          <p:spPr>
            <a:xfrm>
              <a:off x="7553325" y="1399537"/>
              <a:ext cx="1057275" cy="10395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0000CC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MQTT Broker</a:t>
              </a:r>
              <a:endParaRPr lang="ko-KR" altLang="en-US" sz="1400" b="1" dirty="0">
                <a:solidFill>
                  <a:srgbClr val="0000CC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C73EB80-33A2-B40E-6E5A-1B1FC426D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5394" y="1190409"/>
              <a:ext cx="1100782" cy="1457756"/>
            </a:xfrm>
            <a:prstGeom prst="rect">
              <a:avLst/>
            </a:prstGeom>
          </p:spPr>
        </p:pic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A239F964-7D50-42F2-CE74-4B95F7826A97}"/>
                </a:ext>
              </a:extLst>
            </p:cNvPr>
            <p:cNvSpPr/>
            <p:nvPr/>
          </p:nvSpPr>
          <p:spPr>
            <a:xfrm>
              <a:off x="4724400" y="3200400"/>
              <a:ext cx="4314825" cy="638175"/>
            </a:xfrm>
            <a:prstGeom prst="roundRect">
              <a:avLst/>
            </a:prstGeom>
            <a:solidFill>
              <a:srgbClr val="FEFB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0000CC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TCP</a:t>
              </a:r>
              <a:r>
                <a:rPr lang="ko-KR" altLang="en-US" b="1" dirty="0">
                  <a:solidFill>
                    <a:srgbClr val="0000CC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 </a:t>
              </a:r>
              <a:r>
                <a:rPr lang="en-US" altLang="ko-KR" b="1" dirty="0">
                  <a:solidFill>
                    <a:srgbClr val="0000CC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/</a:t>
              </a:r>
              <a:r>
                <a:rPr lang="ko-KR" altLang="en-US" b="1" dirty="0">
                  <a:solidFill>
                    <a:srgbClr val="0000CC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 </a:t>
              </a:r>
              <a:r>
                <a:rPr lang="en-US" altLang="ko-KR" b="1" dirty="0">
                  <a:solidFill>
                    <a:srgbClr val="0000CC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IP</a:t>
              </a:r>
              <a:r>
                <a:rPr lang="ko-KR" altLang="en-US" b="1" dirty="0">
                  <a:solidFill>
                    <a:srgbClr val="0000CC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 </a:t>
              </a:r>
              <a:r>
                <a:rPr lang="en-US" altLang="ko-KR" b="1" dirty="0">
                  <a:solidFill>
                    <a:srgbClr val="0000CC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Network</a:t>
              </a:r>
              <a:endParaRPr lang="ko-KR" altLang="en-US" b="1" dirty="0">
                <a:solidFill>
                  <a:srgbClr val="0000CC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  <p:pic>
          <p:nvPicPr>
            <p:cNvPr id="24" name="그림 23" descr="텍스트, 모니터, 컴퓨터, 전자기기이(가) 표시된 사진&#10;&#10;자동 생성된 설명">
              <a:extLst>
                <a:ext uri="{FF2B5EF4-FFF2-40B4-BE49-F238E27FC236}">
                  <a16:creationId xmlns:a16="http://schemas.microsoft.com/office/drawing/2014/main" id="{B3FA173A-0F6C-7FC4-753B-B7C183CB8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9010" y="4386478"/>
              <a:ext cx="1905000" cy="1533526"/>
            </a:xfrm>
            <a:prstGeom prst="rect">
              <a:avLst/>
            </a:prstGeom>
          </p:spPr>
        </p:pic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F8293B50-E2A8-1FD4-A5A1-C67C8992619A}"/>
                </a:ext>
              </a:extLst>
            </p:cNvPr>
            <p:cNvCxnSpPr>
              <a:cxnSpLocks/>
            </p:cNvCxnSpPr>
            <p:nvPr/>
          </p:nvCxnSpPr>
          <p:spPr>
            <a:xfrm>
              <a:off x="6945785" y="2648165"/>
              <a:ext cx="0" cy="4567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C2AF0EA4-82F8-124A-4784-2D2B15D240B1}"/>
                </a:ext>
              </a:extLst>
            </p:cNvPr>
            <p:cNvCxnSpPr>
              <a:cxnSpLocks/>
            </p:cNvCxnSpPr>
            <p:nvPr/>
          </p:nvCxnSpPr>
          <p:spPr>
            <a:xfrm>
              <a:off x="6974360" y="3882083"/>
              <a:ext cx="0" cy="4567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B6BF5DE-C714-E370-D8D2-0819EC9EDF42}"/>
                </a:ext>
              </a:extLst>
            </p:cNvPr>
            <p:cNvSpPr/>
            <p:nvPr/>
          </p:nvSpPr>
          <p:spPr>
            <a:xfrm>
              <a:off x="6274272" y="4467225"/>
              <a:ext cx="1517178" cy="972188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0000CC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Web Server</a:t>
              </a:r>
              <a:endParaRPr lang="ko-KR" altLang="en-US" b="1" dirty="0">
                <a:solidFill>
                  <a:srgbClr val="0000CC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B473F65-9129-D2D7-BBE9-E051A3C814CA}"/>
              </a:ext>
            </a:extLst>
          </p:cNvPr>
          <p:cNvSpPr txBox="1"/>
          <p:nvPr/>
        </p:nvSpPr>
        <p:spPr>
          <a:xfrm>
            <a:off x="409574" y="1919287"/>
            <a:ext cx="40100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웹 어플리케이션과 서버 환경을 만들어 동작시키는 기능을 제공하는</a:t>
            </a:r>
            <a: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S/W </a:t>
            </a: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프레임워크</a:t>
            </a:r>
            <a:endParaRPr lang="en-US" altLang="ko-KR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endParaRPr lang="en-US" altLang="ko-KR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웹 어플리케이션을 실행시켜 필요한 기능을 수행하고 그 결과를 웹 서버에게 전달</a:t>
            </a:r>
            <a:endParaRPr lang="en-US" altLang="ko-KR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endParaRPr lang="en-US" altLang="ko-KR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본 프로젝트에서는 </a:t>
            </a:r>
            <a: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Tomcat</a:t>
            </a: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을 이용하여 서버를 구동하고 </a:t>
            </a:r>
            <a: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MQTT broker</a:t>
            </a: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를 통해 비동기식으로 데이터를 주고 받을 수 있음</a:t>
            </a:r>
            <a:endParaRPr lang="en-US" altLang="ko-KR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8" name="양쪽 모서리가 둥근 사각형 17">
            <a:extLst>
              <a:ext uri="{FF2B5EF4-FFF2-40B4-BE49-F238E27FC236}">
                <a16:creationId xmlns:a16="http://schemas.microsoft.com/office/drawing/2014/main" id="{CE47EFA3-B6C4-2E4C-9DCC-0ADD8A47A045}"/>
              </a:ext>
            </a:extLst>
          </p:cNvPr>
          <p:cNvSpPr/>
          <p:nvPr/>
        </p:nvSpPr>
        <p:spPr>
          <a:xfrm>
            <a:off x="864395" y="1131425"/>
            <a:ext cx="3315507" cy="493184"/>
          </a:xfrm>
          <a:prstGeom prst="round2Same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Commissioner ExtraBold"/>
              </a:rPr>
              <a:t>WAS(Web Application Service</a:t>
            </a:r>
            <a:endParaRPr lang="ko-KR" altLang="en-US" b="1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  <a:sym typeface="NanumGothic ExtraBold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42E0F06-8CAA-8446-9FAB-E87396E93B28}"/>
              </a:ext>
            </a:extLst>
          </p:cNvPr>
          <p:cNvGrpSpPr/>
          <p:nvPr/>
        </p:nvGrpSpPr>
        <p:grpSpPr>
          <a:xfrm>
            <a:off x="52114" y="73862"/>
            <a:ext cx="3357291" cy="609758"/>
            <a:chOff x="52114" y="73862"/>
            <a:chExt cx="3357291" cy="60975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2835E58-343C-3D4D-80BD-4013DA48C195}"/>
                </a:ext>
              </a:extLst>
            </p:cNvPr>
            <p:cNvSpPr/>
            <p:nvPr/>
          </p:nvSpPr>
          <p:spPr>
            <a:xfrm>
              <a:off x="215180" y="73862"/>
              <a:ext cx="3194225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2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2948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웹 서비스 </a:t>
              </a:r>
              <a:r>
                <a:rPr lang="ko-KR" altLang="en-US" sz="2200" b="1" dirty="0" err="1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2948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아키텍쳐</a:t>
              </a:r>
              <a:endParaRPr kumimoji="0" lang="ko-KR" altLang="en-US" sz="2200" b="1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2948"/>
                </a:solidFill>
                <a:effectLst/>
                <a:uLnTx/>
                <a:uFillTx/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B29E45E-E781-E14B-9486-AF0B7F218C95}"/>
                </a:ext>
              </a:extLst>
            </p:cNvPr>
            <p:cNvSpPr/>
            <p:nvPr/>
          </p:nvSpPr>
          <p:spPr>
            <a:xfrm>
              <a:off x="52114" y="437399"/>
              <a:ext cx="114486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4. </a:t>
              </a:r>
              <a:r>
                <a:rPr kumimoji="0" lang="ko-KR" altLang="en-US" sz="1000" b="1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웹 서비스 구축</a:t>
              </a:r>
              <a:endParaRPr kumimoji="0" lang="en-US" altLang="ko-KR" sz="1000" b="1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6664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양쪽 모서리가 둥근 사각형 10">
            <a:extLst>
              <a:ext uri="{FF2B5EF4-FFF2-40B4-BE49-F238E27FC236}">
                <a16:creationId xmlns:a16="http://schemas.microsoft.com/office/drawing/2014/main" id="{65546036-986A-D749-850F-53225741C8DC}"/>
              </a:ext>
            </a:extLst>
          </p:cNvPr>
          <p:cNvSpPr/>
          <p:nvPr/>
        </p:nvSpPr>
        <p:spPr>
          <a:xfrm>
            <a:off x="864395" y="1131425"/>
            <a:ext cx="3315507" cy="493184"/>
          </a:xfrm>
          <a:prstGeom prst="round2Same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Commissioner ExtraBold"/>
              </a:rPr>
              <a:t>서비스 실행 화면 구현</a:t>
            </a:r>
            <a:endParaRPr lang="ko-KR" altLang="en-US" b="1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  <a:sym typeface="NanumGothic ExtraBold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A863C30-28B2-1648-BF51-E1A7AAE2E07A}"/>
              </a:ext>
            </a:extLst>
          </p:cNvPr>
          <p:cNvGrpSpPr/>
          <p:nvPr/>
        </p:nvGrpSpPr>
        <p:grpSpPr>
          <a:xfrm>
            <a:off x="52114" y="73862"/>
            <a:ext cx="2220823" cy="609758"/>
            <a:chOff x="52114" y="73862"/>
            <a:chExt cx="2220823" cy="609758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449074-EEDE-C949-AFFD-D3EA0812D043}"/>
                </a:ext>
              </a:extLst>
            </p:cNvPr>
            <p:cNvSpPr/>
            <p:nvPr/>
          </p:nvSpPr>
          <p:spPr>
            <a:xfrm>
              <a:off x="215180" y="73862"/>
              <a:ext cx="2057757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200" b="1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2948"/>
                  </a:solidFill>
                  <a:effectLst/>
                  <a:uLnTx/>
                  <a:uFillTx/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서비스 </a:t>
              </a:r>
              <a:r>
                <a:rPr kumimoji="0" lang="ko-KR" altLang="en-US" sz="2200" b="1" u="none" strike="noStrike" kern="1200" cap="none" spc="0" normalizeH="0" baseline="0" noProof="0" dirty="0" err="1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2948"/>
                  </a:solidFill>
                  <a:effectLst/>
                  <a:uLnTx/>
                  <a:uFillTx/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실행화면</a:t>
              </a:r>
              <a:endParaRPr kumimoji="0" lang="ko-KR" altLang="en-US" sz="2200" b="1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2948"/>
                </a:solidFill>
                <a:effectLst/>
                <a:uLnTx/>
                <a:uFillTx/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B29BC4C-9D46-184F-857F-472DF6423461}"/>
                </a:ext>
              </a:extLst>
            </p:cNvPr>
            <p:cNvSpPr/>
            <p:nvPr/>
          </p:nvSpPr>
          <p:spPr>
            <a:xfrm>
              <a:off x="52114" y="437399"/>
              <a:ext cx="114486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4. </a:t>
              </a:r>
              <a:r>
                <a:rPr kumimoji="0" lang="ko-KR" altLang="en-US" sz="1000" b="1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웹 서비스 구축</a:t>
              </a:r>
              <a:endParaRPr kumimoji="0" lang="en-US" altLang="ko-KR" sz="1000" b="1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1115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9558A24-31C8-9448-B783-31846EF489F3}"/>
              </a:ext>
            </a:extLst>
          </p:cNvPr>
          <p:cNvGrpSpPr/>
          <p:nvPr/>
        </p:nvGrpSpPr>
        <p:grpSpPr>
          <a:xfrm>
            <a:off x="52114" y="73862"/>
            <a:ext cx="2220823" cy="609758"/>
            <a:chOff x="52114" y="73862"/>
            <a:chExt cx="2220823" cy="60975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4A25A46-1F89-9340-9384-A561C005BA46}"/>
                </a:ext>
              </a:extLst>
            </p:cNvPr>
            <p:cNvSpPr/>
            <p:nvPr/>
          </p:nvSpPr>
          <p:spPr>
            <a:xfrm>
              <a:off x="215180" y="73862"/>
              <a:ext cx="2057757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2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2948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프로젝트 후기 </a:t>
              </a:r>
              <a:endParaRPr kumimoji="0" lang="ko-KR" altLang="en-US" sz="2200" b="1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2948"/>
                </a:solidFill>
                <a:effectLst/>
                <a:uLnTx/>
                <a:uFillTx/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37BB044-5A07-9D44-BC06-FE6DEA966DCD}"/>
                </a:ext>
              </a:extLst>
            </p:cNvPr>
            <p:cNvSpPr/>
            <p:nvPr/>
          </p:nvSpPr>
          <p:spPr>
            <a:xfrm>
              <a:off x="52114" y="437399"/>
              <a:ext cx="56938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5</a:t>
              </a:r>
              <a:r>
                <a:rPr kumimoji="0" lang="en-US" altLang="ko-KR" sz="1000" b="1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. </a:t>
              </a:r>
              <a:r>
                <a:rPr kumimoji="0" lang="ko-KR" altLang="en-US" sz="1000" b="1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소감</a:t>
              </a:r>
              <a:endParaRPr kumimoji="0" lang="en-US" altLang="ko-KR" sz="1000" b="1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27CA21D-BB65-CF48-8F3B-CD9F83DD163F}"/>
              </a:ext>
            </a:extLst>
          </p:cNvPr>
          <p:cNvSpPr txBox="1"/>
          <p:nvPr/>
        </p:nvSpPr>
        <p:spPr>
          <a:xfrm>
            <a:off x="621501" y="1047157"/>
            <a:ext cx="791384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hu-HU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[</a:t>
            </a:r>
            <a:r>
              <a:rPr lang="ko-KR" altLang="en-US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홍영복</a:t>
            </a:r>
            <a:r>
              <a:rPr lang="hu-HU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]</a:t>
            </a:r>
            <a:br>
              <a:rPr lang="hu-HU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</a:b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이번 프로젝트를 통해 </a:t>
            </a:r>
            <a:r>
              <a:rPr lang="ko-KR" altLang="en-US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영상처리에</a:t>
            </a: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관한 전반의 지식을 배울 수 있어 좋았고</a:t>
            </a:r>
            <a:b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</a:b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다양한 이미지 </a:t>
            </a:r>
            <a:r>
              <a:rPr lang="ko-KR" altLang="en-US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딥러닝</a:t>
            </a: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모델</a:t>
            </a:r>
            <a: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(CNN)</a:t>
            </a: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의 논문을 공부해 그 당시 어떤 기술을 사용해 문제를 해결 하였는지를 알게 되어서 좋았으며 </a:t>
            </a:r>
            <a:r>
              <a:rPr lang="ko-KR" altLang="en-US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파라미터와</a:t>
            </a: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성능평가 함수를 직접 수정하고 구성해 모델의 성능 및 평가 결과를 높여보고 확인해 볼 수 있어서 좋았습니다</a:t>
            </a:r>
            <a:endParaRPr lang="hu-HU" altLang="ko-KR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marL="285750" indent="-285750">
              <a:buFont typeface="Wingdings" pitchFamily="2" charset="2"/>
              <a:buChar char="v"/>
            </a:pPr>
            <a:endParaRPr lang="hu-HU" altLang="ko-KR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[</a:t>
            </a: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이재성</a:t>
            </a:r>
            <a: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]</a:t>
            </a:r>
            <a:b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</a:b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프로젝트를 통해 </a:t>
            </a:r>
            <a:r>
              <a:rPr lang="hu-HU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YOLO</a:t>
            </a: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와 그 구조를 배우고 이미지 처리 과정을 배울 수 있어 좋았습니다</a:t>
            </a:r>
            <a: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</a:t>
            </a:r>
            <a:endParaRPr lang="hu-HU" altLang="ko-KR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marL="285750" indent="-285750">
              <a:buFont typeface="Wingdings" pitchFamily="2" charset="2"/>
              <a:buChar char="v"/>
            </a:pPr>
            <a:endParaRPr lang="en-US" altLang="ko-KR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[</a:t>
            </a: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이민규</a:t>
            </a:r>
            <a: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]</a:t>
            </a:r>
            <a:b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</a:b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프로젝트를 진행하면서 이미지 처리에 대해 많은 것을 배웠고 재미있었습니다</a:t>
            </a:r>
            <a: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 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altLang="ko-KR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[</a:t>
            </a:r>
            <a:r>
              <a:rPr lang="ko-KR" altLang="en-US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구창회</a:t>
            </a:r>
            <a: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]</a:t>
            </a: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b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</a:b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이번 프로젝트를 참여하여 </a:t>
            </a:r>
            <a:r>
              <a:rPr lang="ko-KR" altLang="en-US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영상처리를</a:t>
            </a: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수업에서 </a:t>
            </a:r>
            <a:r>
              <a:rPr lang="ko-KR" altLang="en-US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공부한것</a:t>
            </a: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이상으로 더 알게 되어서 좋았습니다</a:t>
            </a:r>
            <a: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3078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AF9D85F7-0C43-3E40-81F9-EE5882370733}"/>
              </a:ext>
            </a:extLst>
          </p:cNvPr>
          <p:cNvGrpSpPr/>
          <p:nvPr/>
        </p:nvGrpSpPr>
        <p:grpSpPr>
          <a:xfrm>
            <a:off x="52114" y="73862"/>
            <a:ext cx="2220823" cy="609758"/>
            <a:chOff x="52114" y="73862"/>
            <a:chExt cx="2220823" cy="60975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4447FD0-BAEA-B14B-866D-44BEB8D33A43}"/>
                </a:ext>
              </a:extLst>
            </p:cNvPr>
            <p:cNvSpPr/>
            <p:nvPr/>
          </p:nvSpPr>
          <p:spPr>
            <a:xfrm>
              <a:off x="215180" y="73862"/>
              <a:ext cx="2057757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200" b="1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2948"/>
                  </a:solidFill>
                  <a:effectLst/>
                  <a:uLnTx/>
                  <a:uFillTx/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참고 문헌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7D03B41-D36F-E546-8D1A-10113320BDD4}"/>
                </a:ext>
              </a:extLst>
            </p:cNvPr>
            <p:cNvSpPr/>
            <p:nvPr/>
          </p:nvSpPr>
          <p:spPr>
            <a:xfrm>
              <a:off x="52114" y="437399"/>
              <a:ext cx="96693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6</a:t>
              </a:r>
              <a:r>
                <a:rPr kumimoji="0" lang="en-US" altLang="ko-KR" sz="1000" b="1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. Reference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BCAA4AB-E4C4-5041-8DAB-9C9C8F3C7FFC}"/>
              </a:ext>
            </a:extLst>
          </p:cNvPr>
          <p:cNvSpPr txBox="1"/>
          <p:nvPr/>
        </p:nvSpPr>
        <p:spPr>
          <a:xfrm>
            <a:off x="535579" y="1047157"/>
            <a:ext cx="791384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[YOLOv3]</a:t>
            </a:r>
            <a:b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</a:br>
            <a: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hlinkClick r:id="rId3"/>
              </a:rPr>
              <a:t>https://arxiv.org/abs/1804.02767</a:t>
            </a:r>
            <a: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b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</a:br>
            <a:endParaRPr lang="en-US" altLang="ko-KR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[</a:t>
            </a:r>
            <a:r>
              <a:rPr lang="en-US" altLang="ko-KR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GoogLeNet</a:t>
            </a:r>
            <a: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– 1x1 </a:t>
            </a:r>
            <a:r>
              <a:rPr lang="en-US" altLang="ko-KR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ConV</a:t>
            </a:r>
            <a: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]</a:t>
            </a:r>
            <a:b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</a:br>
            <a: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https://www.cv-foundation.org/openaccess/content_cvpr_2015/papers/Szegedy_Going_Deeper_With_2015_CVPR_paper.pdf</a:t>
            </a:r>
            <a:endParaRPr lang="en-US" altLang="ko-KR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marL="285750" indent="-285750">
              <a:buFont typeface="Wingdings" pitchFamily="2" charset="2"/>
              <a:buChar char="v"/>
            </a:pPr>
            <a:endParaRPr lang="en-US" altLang="ko-KR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[</a:t>
            </a:r>
            <a:r>
              <a:rPr lang="en-US" altLang="ko-KR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ResNet</a:t>
            </a:r>
            <a: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– Residual block]</a:t>
            </a:r>
            <a:b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</a:br>
            <a: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https://arxiv.org/abs/1512.03385</a:t>
            </a:r>
            <a:endParaRPr lang="en-US" altLang="ko-KR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marL="285750" indent="-285750">
              <a:buFont typeface="Wingdings" pitchFamily="2" charset="2"/>
              <a:buChar char="v"/>
            </a:pPr>
            <a:endParaRPr lang="en-US" altLang="ko-KR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[</a:t>
            </a:r>
            <a:r>
              <a:rPr lang="hu-HU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mAP, IOU</a:t>
            </a: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+ </a:t>
            </a:r>
            <a:r>
              <a:rPr lang="hu-HU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Object Detection </a:t>
            </a: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성능 평가 지표</a:t>
            </a:r>
            <a: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]</a:t>
            </a:r>
            <a:b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</a:br>
            <a:r>
              <a:rPr lang="hu-HU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https://www.waytoliah.com/1491</a:t>
            </a:r>
            <a:endParaRPr lang="en-US" altLang="ko-KR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marL="285750" indent="-285750">
              <a:buFont typeface="Wingdings" pitchFamily="2" charset="2"/>
              <a:buChar char="v"/>
            </a:pPr>
            <a:endParaRPr lang="en-US" altLang="ko-KR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[</a:t>
            </a:r>
            <a:r>
              <a:rPr lang="en-US" altLang="ko-KR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labelimg</a:t>
            </a:r>
            <a: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]</a:t>
            </a:r>
            <a:b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</a:br>
            <a: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https://</a:t>
            </a:r>
            <a:r>
              <a:rPr lang="en-US" altLang="ko-KR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velog.io</a:t>
            </a:r>
            <a: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/@</a:t>
            </a:r>
            <a:r>
              <a:rPr lang="en-US" altLang="ko-KR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kimsoohyun</a:t>
            </a:r>
            <a: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/YOLO-</a:t>
            </a:r>
            <a:r>
              <a:rPr lang="hu-HU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YOLO </a:t>
            </a: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이미지 </a:t>
            </a:r>
            <a:r>
              <a:rPr lang="ko-KR" altLang="en-US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라벨링을</a:t>
            </a: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위한 </a:t>
            </a:r>
            <a:r>
              <a:rPr lang="hu-HU" altLang="ko-KR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labelImg</a:t>
            </a:r>
            <a:r>
              <a:rPr lang="hu-HU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사용법</a:t>
            </a:r>
          </a:p>
          <a:p>
            <a:pPr marL="285750" indent="-285750">
              <a:buFont typeface="Wingdings" pitchFamily="2" charset="2"/>
              <a:buChar char="v"/>
            </a:pPr>
            <a:endParaRPr lang="hu-HU" altLang="ko-KR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1458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/>
          <p:cNvSpPr/>
          <p:nvPr/>
        </p:nvSpPr>
        <p:spPr>
          <a:xfrm>
            <a:off x="215181" y="73862"/>
            <a:ext cx="93691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2948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개요</a:t>
            </a:r>
            <a:endParaRPr kumimoji="0" lang="ko-KR" altLang="en-US" sz="2200" b="1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2948"/>
              </a:solidFill>
              <a:effectLst/>
              <a:uLnTx/>
              <a:uFillTx/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52114" y="437399"/>
            <a:ext cx="10999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1</a:t>
            </a:r>
            <a:r>
              <a:rPr kumimoji="0" lang="en-US" altLang="ko-KR" sz="1000" b="1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 </a:t>
            </a:r>
            <a:r>
              <a:rPr lang="ko-KR" altLang="en-US" sz="10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프로젝트 </a:t>
            </a:r>
            <a:r>
              <a:rPr kumimoji="0" lang="ko-KR" altLang="en-US" sz="1000" b="1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개요 </a:t>
            </a:r>
            <a:endParaRPr kumimoji="0" lang="en-US" altLang="ko-KR" sz="1000" b="1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19225EC-23CA-5447-8053-7388A96295CD}"/>
              </a:ext>
            </a:extLst>
          </p:cNvPr>
          <p:cNvGrpSpPr/>
          <p:nvPr/>
        </p:nvGrpSpPr>
        <p:grpSpPr>
          <a:xfrm>
            <a:off x="299434" y="1490300"/>
            <a:ext cx="8694958" cy="3766561"/>
            <a:chOff x="320411" y="1184498"/>
            <a:chExt cx="8694958" cy="376656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757694-185C-466C-82A2-1EB76EA71FE1}"/>
                </a:ext>
              </a:extLst>
            </p:cNvPr>
            <p:cNvSpPr/>
            <p:nvPr/>
          </p:nvSpPr>
          <p:spPr>
            <a:xfrm>
              <a:off x="412151" y="2080968"/>
              <a:ext cx="8391524" cy="628283"/>
            </a:xfrm>
            <a:prstGeom prst="rect">
              <a:avLst/>
            </a:prstGeom>
            <a:noFill/>
            <a:ln w="3175" cap="flat" cmpd="sng" algn="ctr">
              <a:gradFill>
                <a:gsLst>
                  <a:gs pos="1000">
                    <a:sysClr val="window" lastClr="FFFFFF">
                      <a:lumMod val="65000"/>
                    </a:sysClr>
                  </a:gs>
                  <a:gs pos="58000">
                    <a:srgbClr val="4F81BD">
                      <a:tint val="23500"/>
                      <a:satMod val="160000"/>
                      <a:alpha val="0"/>
                    </a:srgbClr>
                  </a:gs>
                </a:gsLst>
                <a:lin ang="5400000" scaled="0"/>
              </a:gradFill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-45720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EEECE1"/>
                </a:buClr>
                <a:buSzPct val="100000"/>
                <a:buFontTx/>
                <a:buNone/>
                <a:tabLst/>
                <a:defRPr/>
              </a:pPr>
              <a:endParaRPr kumimoji="0" lang="ko-KR" altLang="en-US" sz="5400" b="0" i="0" u="none" strike="noStrike" kern="1200" cap="none" spc="-100" normalizeH="0" baseline="0" noProof="0" dirty="0">
                <a:ln cap="sq">
                  <a:solidFill>
                    <a:srgbClr val="735735">
                      <a:alpha val="0"/>
                    </a:srgbClr>
                  </a:solidFill>
                  <a:miter lim="800000"/>
                </a:ln>
                <a:solidFill>
                  <a:srgbClr val="514639"/>
                </a:solidFill>
                <a:effectLst/>
                <a:uLnTx/>
                <a:uFillTx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3C34CFC-87A5-46F6-A4D3-0DDDC8A91AC4}"/>
                </a:ext>
              </a:extLst>
            </p:cNvPr>
            <p:cNvGrpSpPr/>
            <p:nvPr/>
          </p:nvGrpSpPr>
          <p:grpSpPr>
            <a:xfrm>
              <a:off x="570622" y="2065331"/>
              <a:ext cx="1540841" cy="353943"/>
              <a:chOff x="726903" y="1630821"/>
              <a:chExt cx="1540841" cy="353943"/>
            </a:xfrm>
          </p:grpSpPr>
          <p:sp>
            <p:nvSpPr>
              <p:cNvPr id="16" name="육각형 15">
                <a:extLst>
                  <a:ext uri="{FF2B5EF4-FFF2-40B4-BE49-F238E27FC236}">
                    <a16:creationId xmlns:a16="http://schemas.microsoft.com/office/drawing/2014/main" id="{35997BFE-86C3-468B-87B0-238658084A51}"/>
                  </a:ext>
                </a:extLst>
              </p:cNvPr>
              <p:cNvSpPr/>
              <p:nvPr/>
            </p:nvSpPr>
            <p:spPr>
              <a:xfrm>
                <a:off x="726903" y="1640066"/>
                <a:ext cx="1540841" cy="335136"/>
              </a:xfrm>
              <a:prstGeom prst="hexagon">
                <a:avLst>
                  <a:gd name="adj" fmla="val 45461"/>
                  <a:gd name="vf" fmla="val 115470"/>
                </a:avLst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600" b="1" u="none" strike="noStrike" kern="1200" cap="none" spc="0" normalizeH="0" baseline="0" noProof="0" dirty="0">
                  <a:ln>
                    <a:solidFill>
                      <a:srgbClr val="448BFE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B56FF5F-B07C-490E-8B57-9B98BBD7DD5D}"/>
                  </a:ext>
                </a:extLst>
              </p:cNvPr>
              <p:cNvSpPr/>
              <p:nvPr/>
            </p:nvSpPr>
            <p:spPr>
              <a:xfrm>
                <a:off x="1010739" y="1630821"/>
                <a:ext cx="909223" cy="353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나눔스퀘어" pitchFamily="50" charset="-127"/>
                    <a:ea typeface="나눔스퀘어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나눔스퀘어" pitchFamily="50" charset="-127"/>
                    <a:ea typeface="나눔스퀘어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나눔스퀘어" pitchFamily="50" charset="-127"/>
                    <a:ea typeface="나눔스퀘어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나눔스퀘어" pitchFamily="50" charset="-127"/>
                    <a:ea typeface="나눔스퀘어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나눔스퀘어" pitchFamily="50" charset="-127"/>
                    <a:ea typeface="나눔스퀘어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나눔스퀘어" pitchFamily="50" charset="-127"/>
                    <a:ea typeface="나눔스퀘어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나눔스퀘어" pitchFamily="50" charset="-127"/>
                    <a:ea typeface="나눔스퀘어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나눔스퀘어" pitchFamily="50" charset="-127"/>
                    <a:ea typeface="나눔스퀘어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나눔스퀘어" pitchFamily="50" charset="-127"/>
                    <a:ea typeface="나눔스퀘어" pitchFamily="50" charset="-127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700" b="1" spc="-100" dirty="0">
                    <a:ln cap="sq">
                      <a:solidFill>
                        <a:srgbClr val="448BFE">
                          <a:alpha val="0"/>
                        </a:srgbClr>
                      </a:solidFill>
                      <a:miter lim="800000"/>
                    </a:ln>
                    <a:solidFill>
                      <a:prstClr val="white"/>
                    </a:solidFill>
                    <a:effectLst>
                      <a:outerShdw blurRad="127000" algn="ctr" rotWithShape="0">
                        <a:prstClr val="black">
                          <a:alpha val="40000"/>
                        </a:prstClr>
                      </a:outerShdw>
                    </a:effectLst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rPr>
                  <a:t>연구</a:t>
                </a:r>
                <a:r>
                  <a:rPr kumimoji="1" lang="ko-KR" altLang="en-US" sz="1700" b="1" u="none" strike="noStrike" kern="1200" cap="none" spc="-100" normalizeH="0" baseline="0" noProof="0" dirty="0">
                    <a:ln cap="sq">
                      <a:solidFill>
                        <a:srgbClr val="448BFE">
                          <a:alpha val="0"/>
                        </a:srgbClr>
                      </a:solidFill>
                      <a:miter lim="800000"/>
                    </a:ln>
                    <a:solidFill>
                      <a:prstClr val="white"/>
                    </a:solidFill>
                    <a:effectLst>
                      <a:outerShdw blurRad="127000" algn="ctr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rPr>
                  <a:t>기간</a:t>
                </a:r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9AFE64EE-46C5-4DFC-9816-4EFFD19D29C1}"/>
                  </a:ext>
                </a:extLst>
              </p:cNvPr>
              <p:cNvSpPr/>
              <p:nvPr/>
            </p:nvSpPr>
            <p:spPr>
              <a:xfrm rot="16200000">
                <a:off x="674676" y="1764746"/>
                <a:ext cx="199356" cy="88643"/>
              </a:xfrm>
              <a:prstGeom prst="triangle">
                <a:avLst/>
              </a:prstGeom>
              <a:solidFill>
                <a:srgbClr val="448BFE"/>
              </a:solidFill>
              <a:ln w="3175" cap="sq" cmpd="sng" algn="ctr">
                <a:noFill/>
                <a:prstDash val="solid"/>
                <a:miter lim="800000"/>
              </a:ln>
              <a:effectLst/>
            </p:spPr>
            <p:txBody>
              <a:bodyPr wrap="square" lIns="0" tIns="0" rIns="0" bIns="0" rtlCol="0" anchor="ctr" anchorCtr="0">
                <a:scene3d>
                  <a:camera prst="orthographicFront"/>
                  <a:lightRig rig="threePt" dir="t"/>
                </a:scene3d>
                <a:sp3d>
                  <a:bevelT w="0" h="38100"/>
                </a:sp3d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-45720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1" u="none" strike="noStrike" kern="1200" cap="none" spc="-100" normalizeH="0" baseline="0" noProof="0" dirty="0">
                  <a:ln cap="sq">
                    <a:solidFill>
                      <a:srgbClr val="448BFE">
                        <a:alpha val="0"/>
                      </a:srgbClr>
                    </a:solidFill>
                    <a:miter lim="800000"/>
                  </a:ln>
                  <a:solidFill>
                    <a:prstClr val="white"/>
                  </a:solidFill>
                  <a:effectLst>
                    <a:outerShdw blurRad="1270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endParaRPr>
              </a:p>
            </p:txBody>
          </p:sp>
          <p:sp>
            <p:nvSpPr>
              <p:cNvPr id="19" name="이등변 삼각형 18">
                <a:extLst>
                  <a:ext uri="{FF2B5EF4-FFF2-40B4-BE49-F238E27FC236}">
                    <a16:creationId xmlns:a16="http://schemas.microsoft.com/office/drawing/2014/main" id="{A2E76F59-16EC-478A-9AE5-44E696AA2FFC}"/>
                  </a:ext>
                </a:extLst>
              </p:cNvPr>
              <p:cNvSpPr/>
              <p:nvPr/>
            </p:nvSpPr>
            <p:spPr>
              <a:xfrm rot="5400000" flipH="1">
                <a:off x="2116883" y="1764747"/>
                <a:ext cx="199356" cy="88643"/>
              </a:xfrm>
              <a:prstGeom prst="triangle">
                <a:avLst/>
              </a:prstGeom>
              <a:solidFill>
                <a:srgbClr val="448BFE"/>
              </a:solidFill>
              <a:ln w="3175" cap="sq" cmpd="sng" algn="ctr">
                <a:noFill/>
                <a:prstDash val="solid"/>
                <a:miter lim="800000"/>
              </a:ln>
              <a:effectLst/>
            </p:spPr>
            <p:txBody>
              <a:bodyPr wrap="square" lIns="0" tIns="0" rIns="0" bIns="0" rtlCol="0" anchor="ctr" anchorCtr="0">
                <a:scene3d>
                  <a:camera prst="orthographicFront"/>
                  <a:lightRig rig="threePt" dir="t"/>
                </a:scene3d>
                <a:sp3d>
                  <a:bevelT w="0" h="38100"/>
                </a:sp3d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-45720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1" u="none" strike="noStrike" kern="1200" cap="none" spc="-100" normalizeH="0" baseline="0" noProof="0" dirty="0">
                  <a:ln cap="sq">
                    <a:solidFill>
                      <a:srgbClr val="448BFE">
                        <a:alpha val="0"/>
                      </a:srgbClr>
                    </a:solidFill>
                    <a:miter lim="800000"/>
                  </a:ln>
                  <a:solidFill>
                    <a:prstClr val="white"/>
                  </a:solidFill>
                  <a:effectLst>
                    <a:outerShdw blurRad="1270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endParaRPr>
              </a:p>
            </p:txBody>
          </p: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277F7AC-00FA-4DC0-992D-DF9F4089E085}"/>
                </a:ext>
              </a:extLst>
            </p:cNvPr>
            <p:cNvSpPr/>
            <p:nvPr/>
          </p:nvSpPr>
          <p:spPr>
            <a:xfrm>
              <a:off x="2122555" y="2089776"/>
              <a:ext cx="247042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  <a:cs typeface="+mn-cs"/>
                </a:defRPr>
              </a:lvl9pPr>
            </a:lstStyle>
            <a:p>
              <a:pPr marL="144000" marR="0" lvl="1" indent="-144000" defTabSz="914400" rtl="0" eaLnBrk="1" fontAlgn="base" latinLnBrk="1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prstClr val="black">
                    <a:lumMod val="65000"/>
                    <a:lumOff val="35000"/>
                  </a:prstClr>
                </a:buClr>
                <a:buSzPct val="120000"/>
                <a:buFont typeface="나눔스퀘어" panose="020B0604020202020204" pitchFamily="34" charset="0"/>
                <a:buChar char="•"/>
                <a:tabLst>
                  <a:tab pos="1045596" algn="l"/>
                </a:tabLst>
                <a:defRPr/>
              </a:pPr>
              <a:r>
                <a:rPr lang="en-US" altLang="ko-KR" sz="1400" spc="-1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22</a:t>
              </a:r>
              <a:r>
                <a:rPr lang="ko-KR" altLang="en-US" sz="1400" spc="-1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년</a:t>
              </a:r>
              <a:r>
                <a:rPr lang="en-US" altLang="ko-KR" sz="1400" spc="-1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 </a:t>
              </a:r>
              <a:r>
                <a:rPr lang="ko-KR" altLang="en-US" sz="1400" spc="-1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 </a:t>
              </a:r>
              <a:r>
                <a:rPr lang="en-US" altLang="ko-KR" sz="1400" spc="-1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5</a:t>
              </a:r>
              <a:r>
                <a:rPr lang="ko-KR" altLang="en-US" sz="1400" spc="-1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월 </a:t>
              </a:r>
              <a:r>
                <a:rPr lang="en-US" altLang="ko-KR" sz="1400" spc="-1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~ 22</a:t>
              </a:r>
              <a:r>
                <a:rPr lang="ko-KR" altLang="en-US" sz="1400" spc="-1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년</a:t>
              </a:r>
              <a:r>
                <a:rPr lang="en-US" altLang="ko-KR" sz="1400" spc="-1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 </a:t>
              </a:r>
              <a:r>
                <a:rPr lang="ko-KR" altLang="en-US" sz="1400" spc="-1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 </a:t>
              </a:r>
              <a:r>
                <a:rPr lang="en-US" altLang="ko-KR" sz="1400" spc="-1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7</a:t>
              </a:r>
              <a:r>
                <a:rPr lang="ko-KR" altLang="en-US" sz="1400" spc="-1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월 </a:t>
              </a:r>
              <a:r>
                <a:rPr lang="en-US" altLang="ko-KR" sz="1400" spc="-1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(</a:t>
              </a:r>
              <a:r>
                <a:rPr lang="ko-KR" altLang="en-US" sz="1400" spc="-1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약 </a:t>
              </a:r>
              <a:r>
                <a:rPr lang="en-US" altLang="ko-KR" sz="1400" spc="-1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5</a:t>
              </a:r>
              <a:r>
                <a:rPr lang="ko-KR" altLang="en-US" sz="1400" spc="-1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주</a:t>
              </a:r>
              <a:r>
                <a:rPr lang="en-US" altLang="ko-KR" sz="1400" spc="-1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)</a:t>
              </a:r>
              <a:r>
                <a:rPr lang="ko-KR" altLang="en-US" sz="1400" spc="-1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 </a:t>
              </a:r>
              <a:endParaRPr lang="en-US" altLang="ko-KR" sz="14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  <p:pic>
          <p:nvPicPr>
            <p:cNvPr id="22" name="Picture 4" descr="C:\Users\지서니\Downloads\calendar (1).png">
              <a:extLst>
                <a:ext uri="{FF2B5EF4-FFF2-40B4-BE49-F238E27FC236}">
                  <a16:creationId xmlns:a16="http://schemas.microsoft.com/office/drawing/2014/main" id="{049AEC75-74DA-4245-BA24-8A2EADA20F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573" y="1991063"/>
              <a:ext cx="489600" cy="48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A84F0D0-DAB3-4EE1-8BDC-444835F1F10C}"/>
                </a:ext>
              </a:extLst>
            </p:cNvPr>
            <p:cNvSpPr/>
            <p:nvPr/>
          </p:nvSpPr>
          <p:spPr>
            <a:xfrm>
              <a:off x="412151" y="2932127"/>
              <a:ext cx="8391524" cy="452460"/>
            </a:xfrm>
            <a:prstGeom prst="rect">
              <a:avLst/>
            </a:prstGeom>
            <a:noFill/>
            <a:ln w="3175" cap="flat" cmpd="sng" algn="ctr">
              <a:gradFill>
                <a:gsLst>
                  <a:gs pos="1000">
                    <a:sysClr val="window" lastClr="FFFFFF">
                      <a:lumMod val="65000"/>
                    </a:sysClr>
                  </a:gs>
                  <a:gs pos="58000">
                    <a:srgbClr val="4F81BD">
                      <a:tint val="23500"/>
                      <a:satMod val="160000"/>
                      <a:alpha val="0"/>
                    </a:srgbClr>
                  </a:gs>
                </a:gsLst>
                <a:lin ang="5400000" scaled="0"/>
              </a:gradFill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-45720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EEECE1"/>
                </a:buClr>
                <a:buSzPct val="100000"/>
                <a:buFontTx/>
                <a:buNone/>
                <a:tabLst/>
                <a:defRPr/>
              </a:pPr>
              <a:endParaRPr kumimoji="0" lang="ko-KR" altLang="en-US" sz="5400" b="0" i="0" u="none" strike="noStrike" kern="1200" cap="none" spc="-100" normalizeH="0" baseline="0" noProof="0" dirty="0">
                <a:ln cap="sq">
                  <a:solidFill>
                    <a:srgbClr val="735735">
                      <a:alpha val="0"/>
                    </a:srgbClr>
                  </a:solidFill>
                  <a:miter lim="800000"/>
                </a:ln>
                <a:solidFill>
                  <a:srgbClr val="514639"/>
                </a:solidFill>
                <a:effectLst/>
                <a:uLnTx/>
                <a:uFillTx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50BF298-945E-403A-92A9-E9F98D4340B2}"/>
                </a:ext>
              </a:extLst>
            </p:cNvPr>
            <p:cNvGrpSpPr/>
            <p:nvPr/>
          </p:nvGrpSpPr>
          <p:grpSpPr>
            <a:xfrm>
              <a:off x="565460" y="2919483"/>
              <a:ext cx="1540841" cy="353943"/>
              <a:chOff x="726903" y="1624382"/>
              <a:chExt cx="1540841" cy="353943"/>
            </a:xfrm>
          </p:grpSpPr>
          <p:sp>
            <p:nvSpPr>
              <p:cNvPr id="28" name="육각형 27">
                <a:extLst>
                  <a:ext uri="{FF2B5EF4-FFF2-40B4-BE49-F238E27FC236}">
                    <a16:creationId xmlns:a16="http://schemas.microsoft.com/office/drawing/2014/main" id="{7EBC3614-8003-438C-892B-964067333535}"/>
                  </a:ext>
                </a:extLst>
              </p:cNvPr>
              <p:cNvSpPr/>
              <p:nvPr/>
            </p:nvSpPr>
            <p:spPr>
              <a:xfrm>
                <a:off x="726903" y="1640066"/>
                <a:ext cx="1540841" cy="335136"/>
              </a:xfrm>
              <a:prstGeom prst="hexagon">
                <a:avLst>
                  <a:gd name="adj" fmla="val 45461"/>
                  <a:gd name="vf" fmla="val 115470"/>
                </a:avLst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600" b="1" u="none" strike="noStrike" kern="1200" cap="none" spc="0" normalizeH="0" baseline="0" noProof="0" dirty="0">
                  <a:ln>
                    <a:solidFill>
                      <a:srgbClr val="448BFE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1659C32B-D024-4A11-B239-4858BC29D956}"/>
                  </a:ext>
                </a:extLst>
              </p:cNvPr>
              <p:cNvSpPr/>
              <p:nvPr/>
            </p:nvSpPr>
            <p:spPr>
              <a:xfrm>
                <a:off x="1003022" y="1624382"/>
                <a:ext cx="1118487" cy="3539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나눔스퀘어" pitchFamily="50" charset="-127"/>
                    <a:ea typeface="나눔스퀘어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나눔스퀘어" pitchFamily="50" charset="-127"/>
                    <a:ea typeface="나눔스퀘어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나눔스퀘어" pitchFamily="50" charset="-127"/>
                    <a:ea typeface="나눔스퀘어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나눔스퀘어" pitchFamily="50" charset="-127"/>
                    <a:ea typeface="나눔스퀘어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나눔스퀘어" pitchFamily="50" charset="-127"/>
                    <a:ea typeface="나눔스퀘어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나눔스퀘어" pitchFamily="50" charset="-127"/>
                    <a:ea typeface="나눔스퀘어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나눔스퀘어" pitchFamily="50" charset="-127"/>
                    <a:ea typeface="나눔스퀘어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나눔스퀘어" pitchFamily="50" charset="-127"/>
                    <a:ea typeface="나눔스퀘어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나눔스퀘어" pitchFamily="50" charset="-127"/>
                    <a:ea typeface="나눔스퀘어" pitchFamily="50" charset="-127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700" b="1" u="none" strike="noStrike" kern="1200" cap="none" spc="-100" normalizeH="0" baseline="0" noProof="0" dirty="0">
                    <a:ln cap="sq">
                      <a:solidFill>
                        <a:srgbClr val="448BFE">
                          <a:alpha val="0"/>
                        </a:srgbClr>
                      </a:solidFill>
                      <a:miter lim="800000"/>
                    </a:ln>
                    <a:solidFill>
                      <a:prstClr val="white"/>
                    </a:solidFill>
                    <a:effectLst>
                      <a:outerShdw blurRad="127000" algn="ctr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rPr>
                  <a:t>연구목표</a:t>
                </a:r>
              </a:p>
            </p:txBody>
          </p:sp>
          <p:sp>
            <p:nvSpPr>
              <p:cNvPr id="30" name="이등변 삼각형 29">
                <a:extLst>
                  <a:ext uri="{FF2B5EF4-FFF2-40B4-BE49-F238E27FC236}">
                    <a16:creationId xmlns:a16="http://schemas.microsoft.com/office/drawing/2014/main" id="{C5B11FF7-DEC5-4164-AEA9-51D99C0AD604}"/>
                  </a:ext>
                </a:extLst>
              </p:cNvPr>
              <p:cNvSpPr/>
              <p:nvPr/>
            </p:nvSpPr>
            <p:spPr>
              <a:xfrm rot="16200000">
                <a:off x="674676" y="1764746"/>
                <a:ext cx="199356" cy="88643"/>
              </a:xfrm>
              <a:prstGeom prst="triangle">
                <a:avLst/>
              </a:prstGeom>
              <a:solidFill>
                <a:srgbClr val="448BFE"/>
              </a:solidFill>
              <a:ln w="3175" cap="sq" cmpd="sng" algn="ctr">
                <a:noFill/>
                <a:prstDash val="solid"/>
                <a:miter lim="800000"/>
              </a:ln>
              <a:effectLst/>
            </p:spPr>
            <p:txBody>
              <a:bodyPr wrap="square" lIns="0" tIns="0" rIns="0" bIns="0" rtlCol="0" anchor="ctr" anchorCtr="0">
                <a:scene3d>
                  <a:camera prst="orthographicFront"/>
                  <a:lightRig rig="threePt" dir="t"/>
                </a:scene3d>
                <a:sp3d>
                  <a:bevelT w="0" h="38100"/>
                </a:sp3d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-45720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1" u="none" strike="noStrike" kern="1200" cap="none" spc="-100" normalizeH="0" baseline="0" noProof="0" dirty="0">
                  <a:ln cap="sq">
                    <a:solidFill>
                      <a:srgbClr val="448BFE">
                        <a:alpha val="0"/>
                      </a:srgbClr>
                    </a:solidFill>
                    <a:miter lim="800000"/>
                  </a:ln>
                  <a:solidFill>
                    <a:prstClr val="white"/>
                  </a:solidFill>
                  <a:effectLst>
                    <a:outerShdw blurRad="1270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endParaRPr>
              </a:p>
            </p:txBody>
          </p:sp>
          <p:sp>
            <p:nvSpPr>
              <p:cNvPr id="31" name="이등변 삼각형 30">
                <a:extLst>
                  <a:ext uri="{FF2B5EF4-FFF2-40B4-BE49-F238E27FC236}">
                    <a16:creationId xmlns:a16="http://schemas.microsoft.com/office/drawing/2014/main" id="{9F28112F-CD78-4186-90E2-2B9E20BC29D9}"/>
                  </a:ext>
                </a:extLst>
              </p:cNvPr>
              <p:cNvSpPr/>
              <p:nvPr/>
            </p:nvSpPr>
            <p:spPr>
              <a:xfrm rot="5400000" flipH="1">
                <a:off x="2116883" y="1764747"/>
                <a:ext cx="199356" cy="88643"/>
              </a:xfrm>
              <a:prstGeom prst="triangle">
                <a:avLst/>
              </a:prstGeom>
              <a:solidFill>
                <a:srgbClr val="448BFE"/>
              </a:solidFill>
              <a:ln w="3175" cap="sq" cmpd="sng" algn="ctr">
                <a:noFill/>
                <a:prstDash val="solid"/>
                <a:miter lim="800000"/>
              </a:ln>
              <a:effectLst/>
            </p:spPr>
            <p:txBody>
              <a:bodyPr wrap="square" lIns="0" tIns="0" rIns="0" bIns="0" rtlCol="0" anchor="ctr" anchorCtr="0">
                <a:scene3d>
                  <a:camera prst="orthographicFront"/>
                  <a:lightRig rig="threePt" dir="t"/>
                </a:scene3d>
                <a:sp3d>
                  <a:bevelT w="0" h="38100"/>
                </a:sp3d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-45720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1" u="none" strike="noStrike" kern="1200" cap="none" spc="-100" normalizeH="0" baseline="0" noProof="0" dirty="0">
                  <a:ln cap="sq">
                    <a:solidFill>
                      <a:srgbClr val="448BFE">
                        <a:alpha val="0"/>
                      </a:srgbClr>
                    </a:solidFill>
                    <a:miter lim="800000"/>
                  </a:ln>
                  <a:solidFill>
                    <a:prstClr val="white"/>
                  </a:solidFill>
                  <a:effectLst>
                    <a:outerShdw blurRad="1270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D272FE5-E046-4BB8-999C-2EB77384BFF1}"/>
                </a:ext>
              </a:extLst>
            </p:cNvPr>
            <p:cNvSpPr/>
            <p:nvPr/>
          </p:nvSpPr>
          <p:spPr>
            <a:xfrm>
              <a:off x="2289427" y="2836691"/>
              <a:ext cx="6725942" cy="90024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  <a:cs typeface="+mn-cs"/>
                </a:defRPr>
              </a:lvl9pPr>
            </a:lstStyle>
            <a:p>
              <a:pPr>
                <a:lnSpc>
                  <a:spcPct val="200000"/>
                </a:lnSpc>
              </a:pPr>
              <a:r>
                <a:rPr lang="ko-KR" altLang="en-US" sz="1400" spc="-1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인공적인 실험실 환경에서 자라는 약용 작물의 </a:t>
              </a:r>
              <a:r>
                <a:rPr lang="hu-HU" altLang="ko-KR" sz="1400" spc="-1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CCTV </a:t>
              </a:r>
              <a:r>
                <a:rPr lang="ko-KR" altLang="en-US" sz="1400" spc="-1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이미지를 확보 후</a:t>
              </a:r>
              <a:r>
                <a:rPr lang="en-US" altLang="ko-KR" sz="1400" spc="-1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,</a:t>
              </a:r>
              <a:r>
                <a:rPr lang="ko-KR" altLang="en-US" sz="1400" spc="-1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 </a:t>
              </a:r>
              <a:endParaRPr lang="en-US" altLang="ko-KR" sz="14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400" spc="-1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확보된 영상에서 흰 곰팡이를 탐지하는 영상처리모듈 개발 및  </a:t>
              </a:r>
              <a:r>
                <a:rPr lang="en-US" altLang="ko-KR" sz="1400" spc="-1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AI </a:t>
              </a:r>
              <a:r>
                <a:rPr lang="ko-KR" altLang="en-US" sz="1400" spc="-1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실증 서비스 설계</a:t>
              </a:r>
            </a:p>
          </p:txBody>
        </p:sp>
        <p:pic>
          <p:nvPicPr>
            <p:cNvPr id="27" name="Picture 5" descr="C:\Users\지서니\Downloads\document.png">
              <a:extLst>
                <a:ext uri="{FF2B5EF4-FFF2-40B4-BE49-F238E27FC236}">
                  <a16:creationId xmlns:a16="http://schemas.microsoft.com/office/drawing/2014/main" id="{EADF74AF-821D-43CD-94EC-E8D441A28E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411" y="2851654"/>
              <a:ext cx="489600" cy="48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CCE0E0FD-4A52-420B-8B1A-1BC75F484F53}"/>
                </a:ext>
              </a:extLst>
            </p:cNvPr>
            <p:cNvGrpSpPr/>
            <p:nvPr/>
          </p:nvGrpSpPr>
          <p:grpSpPr>
            <a:xfrm>
              <a:off x="320411" y="1184498"/>
              <a:ext cx="8483264" cy="532933"/>
              <a:chOff x="319131" y="1189336"/>
              <a:chExt cx="8483264" cy="532933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DAFC947-1F08-46C4-A762-D3EA962776FE}"/>
                  </a:ext>
                </a:extLst>
              </p:cNvPr>
              <p:cNvSpPr/>
              <p:nvPr/>
            </p:nvSpPr>
            <p:spPr>
              <a:xfrm>
                <a:off x="410871" y="1269809"/>
                <a:ext cx="8391524" cy="452460"/>
              </a:xfrm>
              <a:prstGeom prst="rect">
                <a:avLst/>
              </a:prstGeom>
              <a:noFill/>
              <a:ln w="3175" cap="flat" cmpd="sng" algn="ctr">
                <a:gradFill>
                  <a:gsLst>
                    <a:gs pos="1000">
                      <a:sysClr val="window" lastClr="FFFFFF">
                        <a:lumMod val="65000"/>
                      </a:sysClr>
                    </a:gs>
                    <a:gs pos="58000">
                      <a:srgbClr val="4F81BD">
                        <a:tint val="23500"/>
                        <a:satMod val="160000"/>
                        <a:alpha val="0"/>
                      </a:srgbClr>
                    </a:gs>
                  </a:gsLst>
                  <a:lin ang="5400000" scaled="0"/>
                </a:gra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-45720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EEECE1"/>
                  </a:buClr>
                  <a:buSzPct val="100000"/>
                  <a:buFontTx/>
                  <a:buNone/>
                  <a:tabLst/>
                  <a:defRPr/>
                </a:pPr>
                <a:endParaRPr kumimoji="0" lang="ko-KR" altLang="en-US" sz="5400" b="0" i="0" u="none" strike="noStrike" kern="1200" cap="none" spc="-100" normalizeH="0" baseline="0" noProof="0" dirty="0">
                  <a:ln cap="sq">
                    <a:solidFill>
                      <a:srgbClr val="735735">
                        <a:alpha val="0"/>
                      </a:srgbClr>
                    </a:solidFill>
                    <a:miter lim="800000"/>
                  </a:ln>
                  <a:solidFill>
                    <a:srgbClr val="514639"/>
                  </a:solidFill>
                  <a:effectLst/>
                  <a:uLnTx/>
                  <a:uFillTx/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endParaRP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BF422E5-4067-4242-8D09-8924ED709EF3}"/>
                  </a:ext>
                </a:extLst>
              </p:cNvPr>
              <p:cNvGrpSpPr/>
              <p:nvPr/>
            </p:nvGrpSpPr>
            <p:grpSpPr>
              <a:xfrm>
                <a:off x="319131" y="1189336"/>
                <a:ext cx="8008402" cy="489600"/>
                <a:chOff x="319131" y="1189336"/>
                <a:chExt cx="8008402" cy="489600"/>
              </a:xfrm>
            </p:grpSpPr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F5682692-F3DD-4227-BB2C-202190FEECF0}"/>
                    </a:ext>
                  </a:extLst>
                </p:cNvPr>
                <p:cNvGrpSpPr/>
                <p:nvPr/>
              </p:nvGrpSpPr>
              <p:grpSpPr>
                <a:xfrm>
                  <a:off x="564180" y="1257165"/>
                  <a:ext cx="1540841" cy="353943"/>
                  <a:chOff x="726903" y="1624382"/>
                  <a:chExt cx="1540841" cy="353943"/>
                </a:xfrm>
              </p:grpSpPr>
              <p:sp>
                <p:nvSpPr>
                  <p:cNvPr id="38" name="육각형 37">
                    <a:extLst>
                      <a:ext uri="{FF2B5EF4-FFF2-40B4-BE49-F238E27FC236}">
                        <a16:creationId xmlns:a16="http://schemas.microsoft.com/office/drawing/2014/main" id="{DDF8D5D8-F1F1-462E-96B1-82AFA911A5D7}"/>
                      </a:ext>
                    </a:extLst>
                  </p:cNvPr>
                  <p:cNvSpPr/>
                  <p:nvPr/>
                </p:nvSpPr>
                <p:spPr>
                  <a:xfrm>
                    <a:off x="726903" y="1640066"/>
                    <a:ext cx="1540841" cy="335136"/>
                  </a:xfrm>
                  <a:prstGeom prst="hexagon">
                    <a:avLst>
                      <a:gd name="adj" fmla="val 45461"/>
                      <a:gd name="vf" fmla="val 115470"/>
                    </a:avLst>
                  </a:prstGeom>
                  <a:solidFill>
                    <a:sysClr val="windowText" lastClr="000000">
                      <a:lumMod val="65000"/>
                      <a:lumOff val="35000"/>
                    </a:sys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R" altLang="en-US" sz="1600" b="0" i="0" u="none" strike="noStrike" kern="1200" cap="none" spc="0" normalizeH="0" baseline="0" noProof="0" dirty="0">
                      <a:ln>
                        <a:solidFill>
                          <a:srgbClr val="448BFE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WorldDotum_Pro Medium" pitchFamily="2" charset="-127"/>
                      <a:ea typeface="KoPubWorldDotum_Pro Medium" pitchFamily="2" charset="-127"/>
                      <a:cs typeface="KoPubWorldDotum_Pro Medium" pitchFamily="2" charset="-127"/>
                    </a:endParaRPr>
                  </a:p>
                </p:txBody>
              </p:sp>
              <p:sp>
                <p:nvSpPr>
                  <p:cNvPr id="39" name="직사각형 38">
                    <a:extLst>
                      <a:ext uri="{FF2B5EF4-FFF2-40B4-BE49-F238E27FC236}">
                        <a16:creationId xmlns:a16="http://schemas.microsoft.com/office/drawing/2014/main" id="{A8FF9AC2-F825-4368-AFB6-0536EBF10CB8}"/>
                      </a:ext>
                    </a:extLst>
                  </p:cNvPr>
                  <p:cNvSpPr/>
                  <p:nvPr/>
                </p:nvSpPr>
                <p:spPr>
                  <a:xfrm>
                    <a:off x="1080352" y="1624382"/>
                    <a:ext cx="756938" cy="35394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나눔스퀘어" pitchFamily="50" charset="-127"/>
                        <a:ea typeface="나눔스퀘어" pitchFamily="50" charset="-127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나눔스퀘어" pitchFamily="50" charset="-127"/>
                        <a:ea typeface="나눔스퀘어" pitchFamily="50" charset="-127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나눔스퀘어" pitchFamily="50" charset="-127"/>
                        <a:ea typeface="나눔스퀘어" pitchFamily="50" charset="-127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나눔스퀘어" pitchFamily="50" charset="-127"/>
                        <a:ea typeface="나눔스퀘어" pitchFamily="50" charset="-127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tx1"/>
                        </a:solidFill>
                        <a:latin typeface="나눔스퀘어" pitchFamily="50" charset="-127"/>
                        <a:ea typeface="나눔스퀘어" pitchFamily="50" charset="-127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나눔스퀘어" pitchFamily="50" charset="-127"/>
                        <a:ea typeface="나눔스퀘어" pitchFamily="50" charset="-127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나눔스퀘어" pitchFamily="50" charset="-127"/>
                        <a:ea typeface="나눔스퀘어" pitchFamily="50" charset="-127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나눔스퀘어" pitchFamily="50" charset="-127"/>
                        <a:ea typeface="나눔스퀘어" pitchFamily="50" charset="-127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tx1"/>
                        </a:solidFill>
                        <a:latin typeface="나눔스퀘어" pitchFamily="50" charset="-127"/>
                        <a:ea typeface="나눔스퀘어" pitchFamily="50" charset="-127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base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ko-KR" altLang="en-US" sz="1700" b="1" u="none" strike="noStrike" kern="1200" cap="none" spc="-100" normalizeH="0" baseline="0" noProof="0" dirty="0">
                        <a:ln cap="sq">
                          <a:solidFill>
                            <a:srgbClr val="448BFE">
                              <a:alpha val="0"/>
                            </a:srgbClr>
                          </a:solidFill>
                          <a:miter lim="800000"/>
                        </a:ln>
                        <a:solidFill>
                          <a:prstClr val="white"/>
                        </a:solidFill>
                        <a:effectLst>
                          <a:outerShdw blurRad="127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uLnTx/>
                        <a:uFillTx/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rPr>
                      <a:t>과제명</a:t>
                    </a:r>
                  </a:p>
                </p:txBody>
              </p:sp>
              <p:sp>
                <p:nvSpPr>
                  <p:cNvPr id="40" name="이등변 삼각형 39">
                    <a:extLst>
                      <a:ext uri="{FF2B5EF4-FFF2-40B4-BE49-F238E27FC236}">
                        <a16:creationId xmlns:a16="http://schemas.microsoft.com/office/drawing/2014/main" id="{E86F08D0-8D26-4AB4-91D8-EC6A51273D7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74676" y="1764746"/>
                    <a:ext cx="199356" cy="88643"/>
                  </a:xfrm>
                  <a:prstGeom prst="triangle">
                    <a:avLst/>
                  </a:prstGeom>
                  <a:solidFill>
                    <a:srgbClr val="448BFE"/>
                  </a:solidFill>
                  <a:ln w="3175" cap="sq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lIns="0" tIns="0" rIns="0" bIns="0" rtlCol="0" anchor="ctr" anchorCtr="0">
                    <a:scene3d>
                      <a:camera prst="orthographicFront"/>
                      <a:lightRig rig="threePt" dir="t"/>
                    </a:scene3d>
                    <a:sp3d>
                      <a:bevelT w="0" h="38100"/>
                    </a:sp3d>
                  </a:bodyPr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-45720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R" altLang="en-US" sz="1800" b="0" i="0" u="none" strike="noStrike" kern="1200" cap="none" spc="-100" normalizeH="0" baseline="0" noProof="0" dirty="0">
                      <a:ln cap="sq">
                        <a:solidFill>
                          <a:srgbClr val="448BFE">
                            <a:alpha val="0"/>
                          </a:srgbClr>
                        </a:solidFill>
                        <a:miter lim="800000"/>
                      </a:ln>
                      <a:solidFill>
                        <a:prstClr val="white"/>
                      </a:solidFill>
                      <a:effectLst>
                        <a:outerShdw blurRad="127000" algn="ctr" rotWithShape="0">
                          <a:prstClr val="black">
                            <a:alpha val="40000"/>
                          </a:prstClr>
                        </a:outerShdw>
                      </a:effectLst>
                      <a:uLnTx/>
                      <a:uFillTx/>
                      <a:latin typeface="KoPubWorldDotum_Pro Medium" pitchFamily="2" charset="-127"/>
                      <a:ea typeface="KoPubWorldDotum_Pro Medium" pitchFamily="2" charset="-127"/>
                      <a:cs typeface="KoPubWorldDotum_Pro Medium" pitchFamily="2" charset="-127"/>
                    </a:endParaRPr>
                  </a:p>
                </p:txBody>
              </p:sp>
              <p:sp>
                <p:nvSpPr>
                  <p:cNvPr id="41" name="이등변 삼각형 40">
                    <a:extLst>
                      <a:ext uri="{FF2B5EF4-FFF2-40B4-BE49-F238E27FC236}">
                        <a16:creationId xmlns:a16="http://schemas.microsoft.com/office/drawing/2014/main" id="{F1E39FEB-915C-4652-BD5E-332D6BDA91BD}"/>
                      </a:ext>
                    </a:extLst>
                  </p:cNvPr>
                  <p:cNvSpPr/>
                  <p:nvPr/>
                </p:nvSpPr>
                <p:spPr>
                  <a:xfrm rot="5400000" flipH="1">
                    <a:off x="2116883" y="1764747"/>
                    <a:ext cx="199356" cy="88643"/>
                  </a:xfrm>
                  <a:prstGeom prst="triangle">
                    <a:avLst/>
                  </a:prstGeom>
                  <a:solidFill>
                    <a:srgbClr val="448BFE"/>
                  </a:solidFill>
                  <a:ln w="3175" cap="sq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lIns="0" tIns="0" rIns="0" bIns="0" rtlCol="0" anchor="ctr" anchorCtr="0">
                    <a:scene3d>
                      <a:camera prst="orthographicFront"/>
                      <a:lightRig rig="threePt" dir="t"/>
                    </a:scene3d>
                    <a:sp3d>
                      <a:bevelT w="0" h="38100"/>
                    </a:sp3d>
                  </a:bodyPr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-45720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R" altLang="en-US" sz="1800" b="0" i="0" u="none" strike="noStrike" kern="1200" cap="none" spc="-100" normalizeH="0" baseline="0" noProof="0" dirty="0">
                      <a:ln cap="sq">
                        <a:solidFill>
                          <a:srgbClr val="448BFE">
                            <a:alpha val="0"/>
                          </a:srgbClr>
                        </a:solidFill>
                        <a:miter lim="800000"/>
                      </a:ln>
                      <a:solidFill>
                        <a:prstClr val="white"/>
                      </a:solidFill>
                      <a:effectLst>
                        <a:outerShdw blurRad="127000" algn="ctr" rotWithShape="0">
                          <a:prstClr val="black">
                            <a:alpha val="40000"/>
                          </a:prstClr>
                        </a:outerShdw>
                      </a:effectLst>
                      <a:uLnTx/>
                      <a:uFillTx/>
                      <a:latin typeface="KoPubWorldDotum_Pro Medium" pitchFamily="2" charset="-127"/>
                      <a:ea typeface="KoPubWorldDotum_Pro Medium" pitchFamily="2" charset="-127"/>
                      <a:cs typeface="KoPubWorldDotum_Pro Medium" pitchFamily="2" charset="-127"/>
                    </a:endParaRPr>
                  </a:p>
                </p:txBody>
              </p:sp>
            </p:grp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0C6E82E9-C324-456E-A6D5-ACFC04EBFC62}"/>
                    </a:ext>
                  </a:extLst>
                </p:cNvPr>
                <p:cNvSpPr/>
                <p:nvPr/>
              </p:nvSpPr>
              <p:spPr>
                <a:xfrm>
                  <a:off x="2128101" y="1273941"/>
                  <a:ext cx="6199432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나눔스퀘어" pitchFamily="50" charset="-127"/>
                      <a:ea typeface="나눔스퀘어" pitchFamily="50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나눔스퀘어" pitchFamily="50" charset="-127"/>
                      <a:ea typeface="나눔스퀘어" pitchFamily="50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나눔스퀘어" pitchFamily="50" charset="-127"/>
                      <a:ea typeface="나눔스퀘어" pitchFamily="50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나눔스퀘어" pitchFamily="50" charset="-127"/>
                      <a:ea typeface="나눔스퀘어" pitchFamily="50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나눔스퀘어" pitchFamily="50" charset="-127"/>
                      <a:ea typeface="나눔스퀘어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나눔스퀘어" pitchFamily="50" charset="-127"/>
                      <a:ea typeface="나눔스퀘어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나눔스퀘어" pitchFamily="50" charset="-127"/>
                      <a:ea typeface="나눔스퀘어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나눔스퀘어" pitchFamily="50" charset="-127"/>
                      <a:ea typeface="나눔스퀘어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나눔스퀘어" pitchFamily="50" charset="-127"/>
                      <a:ea typeface="나눔스퀘어" pitchFamily="50" charset="-127"/>
                      <a:cs typeface="+mn-cs"/>
                    </a:defRPr>
                  </a:lvl9pPr>
                </a:lstStyle>
                <a:p>
                  <a:pPr marL="144000" lvl="1" indent="-144000">
                    <a:spcBef>
                      <a:spcPts val="100"/>
                    </a:spcBef>
                    <a:spcAft>
                      <a:spcPts val="300"/>
                    </a:spcAft>
                    <a:buClr>
                      <a:prstClr val="black">
                        <a:lumMod val="65000"/>
                        <a:lumOff val="35000"/>
                      </a:prstClr>
                    </a:buClr>
                    <a:buSzPct val="120000"/>
                    <a:buFont typeface="나눔스퀘어" panose="020B0604020202020204" pitchFamily="34" charset="0"/>
                    <a:buChar char="•"/>
                    <a:tabLst>
                      <a:tab pos="1045596" algn="l"/>
                    </a:tabLst>
                    <a:defRPr/>
                  </a:pPr>
                  <a:r>
                    <a:rPr lang="ko-KR" altLang="en-US" sz="1400" spc="-100" dirty="0">
                      <a:ln>
                        <a:solidFill>
                          <a:srgbClr val="4F81BD">
                            <a:shade val="50000"/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KoPubWorldDotum_Pro Medium" pitchFamily="2" charset="-127"/>
                      <a:ea typeface="KoPubWorldDotum_Pro Medium" pitchFamily="2" charset="-127"/>
                      <a:cs typeface="KoPubWorldDotum_Pro Medium" pitchFamily="2" charset="-127"/>
                    </a:rPr>
                    <a:t>약용작물 병충해 예측 </a:t>
                  </a:r>
                  <a:r>
                    <a:rPr lang="ko-KR" altLang="en-US" sz="1400" spc="-100" dirty="0" err="1">
                      <a:ln>
                        <a:solidFill>
                          <a:srgbClr val="4F81BD">
                            <a:shade val="50000"/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KoPubWorldDotum_Pro Medium" pitchFamily="2" charset="-127"/>
                      <a:ea typeface="KoPubWorldDotum_Pro Medium" pitchFamily="2" charset="-127"/>
                      <a:cs typeface="KoPubWorldDotum_Pro Medium" pitchFamily="2" charset="-127"/>
                    </a:rPr>
                    <a:t>딥러닝</a:t>
                  </a:r>
                  <a:r>
                    <a:rPr lang="ko-KR" altLang="en-US" sz="1400" spc="-100" dirty="0">
                      <a:ln>
                        <a:solidFill>
                          <a:srgbClr val="4F81BD">
                            <a:shade val="50000"/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KoPubWorldDotum_Pro Medium" pitchFamily="2" charset="-127"/>
                      <a:ea typeface="KoPubWorldDotum_Pro Medium" pitchFamily="2" charset="-127"/>
                      <a:cs typeface="KoPubWorldDotum_Pro Medium" pitchFamily="2" charset="-127"/>
                    </a:rPr>
                    <a:t> </a:t>
                  </a:r>
                  <a:r>
                    <a:rPr lang="ko-KR" altLang="en-US" sz="1400" spc="-100" dirty="0" err="1">
                      <a:ln>
                        <a:solidFill>
                          <a:srgbClr val="4F81BD">
                            <a:shade val="50000"/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KoPubWorldDotum_Pro Medium" pitchFamily="2" charset="-127"/>
                      <a:ea typeface="KoPubWorldDotum_Pro Medium" pitchFamily="2" charset="-127"/>
                      <a:cs typeface="KoPubWorldDotum_Pro Medium" pitchFamily="2" charset="-127"/>
                    </a:rPr>
                    <a:t>모듈개발</a:t>
                  </a:r>
                  <a:endParaRPr lang="ko-KR" altLang="en-US" sz="1400" spc="-100" dirty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endParaRPr>
                </a:p>
              </p:txBody>
            </p:sp>
            <p:pic>
              <p:nvPicPr>
                <p:cNvPr id="37" name="Picture 7" descr="C:\Users\지서니\Desktop\PNG\search copy.png">
                  <a:extLst>
                    <a:ext uri="{FF2B5EF4-FFF2-40B4-BE49-F238E27FC236}">
                      <a16:creationId xmlns:a16="http://schemas.microsoft.com/office/drawing/2014/main" id="{86A3FC4A-ACEF-4616-91AA-82055F40E1B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9131" y="1189336"/>
                  <a:ext cx="489600" cy="4896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5D794E5F-2E17-4D04-8C55-5976123E5D20}"/>
                </a:ext>
              </a:extLst>
            </p:cNvPr>
            <p:cNvGrpSpPr/>
            <p:nvPr/>
          </p:nvGrpSpPr>
          <p:grpSpPr>
            <a:xfrm>
              <a:off x="320411" y="3656464"/>
              <a:ext cx="8659436" cy="1294595"/>
              <a:chOff x="319131" y="2405577"/>
              <a:chExt cx="8659436" cy="1294595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54A3E3E5-C9C2-4768-9764-9BA9C47DEAB3}"/>
                  </a:ext>
                </a:extLst>
              </p:cNvPr>
              <p:cNvSpPr/>
              <p:nvPr/>
            </p:nvSpPr>
            <p:spPr>
              <a:xfrm>
                <a:off x="410871" y="2486050"/>
                <a:ext cx="8391524" cy="452460"/>
              </a:xfrm>
              <a:prstGeom prst="rect">
                <a:avLst/>
              </a:prstGeom>
              <a:noFill/>
              <a:ln w="3175" cap="flat" cmpd="sng" algn="ctr">
                <a:gradFill>
                  <a:gsLst>
                    <a:gs pos="1000">
                      <a:sysClr val="window" lastClr="FFFFFF">
                        <a:lumMod val="65000"/>
                      </a:sysClr>
                    </a:gs>
                    <a:gs pos="58000">
                      <a:srgbClr val="4F81BD">
                        <a:tint val="23500"/>
                        <a:satMod val="160000"/>
                        <a:alpha val="0"/>
                      </a:srgbClr>
                    </a:gs>
                  </a:gsLst>
                  <a:lin ang="5400000" scaled="0"/>
                </a:gra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-45720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EEECE1"/>
                  </a:buClr>
                  <a:buSzPct val="100000"/>
                  <a:buFontTx/>
                  <a:buNone/>
                  <a:tabLst/>
                  <a:defRPr/>
                </a:pPr>
                <a:endParaRPr kumimoji="0" lang="ko-KR" altLang="en-US" sz="5400" b="0" i="0" u="none" strike="noStrike" kern="1200" cap="none" spc="-100" normalizeH="0" baseline="0" noProof="0" dirty="0">
                  <a:ln cap="sq">
                    <a:solidFill>
                      <a:srgbClr val="735735">
                        <a:alpha val="0"/>
                      </a:srgbClr>
                    </a:solidFill>
                    <a:miter lim="800000"/>
                  </a:ln>
                  <a:solidFill>
                    <a:srgbClr val="514639"/>
                  </a:solidFill>
                  <a:effectLst/>
                  <a:uLnTx/>
                  <a:uFillTx/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endParaRPr>
              </a:p>
            </p:txBody>
          </p: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963DD32D-9E42-4405-8669-532D2FE5B82B}"/>
                  </a:ext>
                </a:extLst>
              </p:cNvPr>
              <p:cNvGrpSpPr/>
              <p:nvPr/>
            </p:nvGrpSpPr>
            <p:grpSpPr>
              <a:xfrm>
                <a:off x="564180" y="2473406"/>
                <a:ext cx="1540841" cy="353943"/>
                <a:chOff x="726903" y="1624382"/>
                <a:chExt cx="1540841" cy="353943"/>
              </a:xfrm>
            </p:grpSpPr>
            <p:sp>
              <p:nvSpPr>
                <p:cNvPr id="47" name="육각형 46">
                  <a:extLst>
                    <a:ext uri="{FF2B5EF4-FFF2-40B4-BE49-F238E27FC236}">
                      <a16:creationId xmlns:a16="http://schemas.microsoft.com/office/drawing/2014/main" id="{0F1866CF-E792-4D3C-8187-2B2320DE5183}"/>
                    </a:ext>
                  </a:extLst>
                </p:cNvPr>
                <p:cNvSpPr/>
                <p:nvPr/>
              </p:nvSpPr>
              <p:spPr>
                <a:xfrm>
                  <a:off x="726903" y="1640066"/>
                  <a:ext cx="1540841" cy="335136"/>
                </a:xfrm>
                <a:prstGeom prst="hexagon">
                  <a:avLst>
                    <a:gd name="adj" fmla="val 45461"/>
                    <a:gd name="vf" fmla="val 115470"/>
                  </a:avLst>
                </a:prstGeom>
                <a:solidFill>
                  <a:sysClr val="windowText" lastClr="000000">
                    <a:lumMod val="65000"/>
                    <a:lumOff val="35000"/>
                  </a:sys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600" b="0" i="0" u="none" strike="noStrike" kern="1200" cap="none" spc="0" normalizeH="0" baseline="0" noProof="0" dirty="0">
                    <a:ln>
                      <a:solidFill>
                        <a:srgbClr val="448BFE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endParaRPr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ECA1BC58-1FF9-4A9C-AC42-19F299450221}"/>
                    </a:ext>
                  </a:extLst>
                </p:cNvPr>
                <p:cNvSpPr/>
                <p:nvPr/>
              </p:nvSpPr>
              <p:spPr>
                <a:xfrm>
                  <a:off x="1048099" y="1624382"/>
                  <a:ext cx="1118487" cy="35394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나눔스퀘어" pitchFamily="50" charset="-127"/>
                      <a:ea typeface="나눔스퀘어" pitchFamily="50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나눔스퀘어" pitchFamily="50" charset="-127"/>
                      <a:ea typeface="나눔스퀘어" pitchFamily="50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나눔스퀘어" pitchFamily="50" charset="-127"/>
                      <a:ea typeface="나눔스퀘어" pitchFamily="50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나눔스퀘어" pitchFamily="50" charset="-127"/>
                      <a:ea typeface="나눔스퀘어" pitchFamily="50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나눔스퀘어" pitchFamily="50" charset="-127"/>
                      <a:ea typeface="나눔스퀘어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나눔스퀘어" pitchFamily="50" charset="-127"/>
                      <a:ea typeface="나눔스퀘어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나눔스퀘어" pitchFamily="50" charset="-127"/>
                      <a:ea typeface="나눔스퀘어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나눔스퀘어" pitchFamily="50" charset="-127"/>
                      <a:ea typeface="나눔스퀘어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나눔스퀘어" pitchFamily="50" charset="-127"/>
                      <a:ea typeface="나눔스퀘어" pitchFamily="50" charset="-127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700" b="1" spc="-100" dirty="0">
                      <a:ln cap="sq">
                        <a:solidFill>
                          <a:srgbClr val="448BFE">
                            <a:alpha val="0"/>
                          </a:srgbClr>
                        </a:solidFill>
                        <a:miter lim="800000"/>
                      </a:ln>
                      <a:solidFill>
                        <a:prstClr val="white"/>
                      </a:solidFill>
                      <a:effectLst>
                        <a:outerShdw blurRad="127000" algn="ctr" rotWithShape="0">
                          <a:prstClr val="black">
                            <a:alpha val="40000"/>
                          </a:prstClr>
                        </a:outerShdw>
                      </a:effectLst>
                      <a:latin typeface="KOPUBWORLDDOTUM_PRO MEDIUM" pitchFamily="2" charset="-127"/>
                      <a:ea typeface="KOPUBWORLDDOTUM_PRO MEDIUM" pitchFamily="2" charset="-127"/>
                      <a:cs typeface="KOPUBWORLDDOTUM_PRO MEDIUM" pitchFamily="2" charset="-127"/>
                    </a:rPr>
                    <a:t>연구</a:t>
                  </a:r>
                  <a:r>
                    <a:rPr kumimoji="1" lang="ko-KR" altLang="en-US" sz="1700" b="1" u="none" strike="noStrike" kern="1200" cap="none" spc="-100" normalizeH="0" baseline="0" noProof="0" dirty="0">
                      <a:ln cap="sq">
                        <a:solidFill>
                          <a:srgbClr val="448BFE">
                            <a:alpha val="0"/>
                          </a:srgbClr>
                        </a:solidFill>
                        <a:miter lim="800000"/>
                      </a:ln>
                      <a:solidFill>
                        <a:prstClr val="white"/>
                      </a:solidFill>
                      <a:effectLst>
                        <a:outerShdw blurRad="127000" algn="ctr" rotWithShape="0">
                          <a:prstClr val="black">
                            <a:alpha val="40000"/>
                          </a:prstClr>
                        </a:outerShdw>
                      </a:effectLst>
                      <a:uLnTx/>
                      <a:uFillTx/>
                      <a:latin typeface="KOPUBWORLDDOTUM_PRO MEDIUM" pitchFamily="2" charset="-127"/>
                      <a:ea typeface="KOPUBWORLDDOTUM_PRO MEDIUM" pitchFamily="2" charset="-127"/>
                      <a:cs typeface="KOPUBWORLDDOTUM_PRO MEDIUM" pitchFamily="2" charset="-127"/>
                    </a:rPr>
                    <a:t>내용</a:t>
                  </a:r>
                </a:p>
              </p:txBody>
            </p:sp>
            <p:sp>
              <p:nvSpPr>
                <p:cNvPr id="49" name="이등변 삼각형 48">
                  <a:extLst>
                    <a:ext uri="{FF2B5EF4-FFF2-40B4-BE49-F238E27FC236}">
                      <a16:creationId xmlns:a16="http://schemas.microsoft.com/office/drawing/2014/main" id="{E5ECCBBF-82D6-493C-A1E4-81D47E912DED}"/>
                    </a:ext>
                  </a:extLst>
                </p:cNvPr>
                <p:cNvSpPr/>
                <p:nvPr/>
              </p:nvSpPr>
              <p:spPr>
                <a:xfrm rot="16200000">
                  <a:off x="674676" y="1764746"/>
                  <a:ext cx="199356" cy="88643"/>
                </a:xfrm>
                <a:prstGeom prst="triangle">
                  <a:avLst/>
                </a:prstGeom>
                <a:solidFill>
                  <a:srgbClr val="448BFE"/>
                </a:solidFill>
                <a:ln w="3175" cap="sq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lIns="0" tIns="0" rIns="0" bIns="0" rtlCol="0" anchor="ctr" anchorCtr="0">
                  <a:scene3d>
                    <a:camera prst="orthographicFront"/>
                    <a:lightRig rig="threePt" dir="t"/>
                  </a:scene3d>
                  <a:sp3d>
                    <a:bevelT w="0" h="38100"/>
                  </a:sp3d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-45720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800" b="0" i="0" u="none" strike="noStrike" kern="1200" cap="none" spc="-100" normalizeH="0" baseline="0" noProof="0" dirty="0">
                    <a:ln cap="sq">
                      <a:solidFill>
                        <a:srgbClr val="448BFE">
                          <a:alpha val="0"/>
                        </a:srgbClr>
                      </a:solidFill>
                      <a:miter lim="800000"/>
                    </a:ln>
                    <a:solidFill>
                      <a:prstClr val="white"/>
                    </a:solidFill>
                    <a:effectLst>
                      <a:outerShdw blurRad="127000" algn="ctr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endParaRPr>
                </a:p>
              </p:txBody>
            </p:sp>
            <p:sp>
              <p:nvSpPr>
                <p:cNvPr id="50" name="이등변 삼각형 49">
                  <a:extLst>
                    <a:ext uri="{FF2B5EF4-FFF2-40B4-BE49-F238E27FC236}">
                      <a16:creationId xmlns:a16="http://schemas.microsoft.com/office/drawing/2014/main" id="{7E0BC55D-A42C-4E29-851D-DB00034C8C68}"/>
                    </a:ext>
                  </a:extLst>
                </p:cNvPr>
                <p:cNvSpPr/>
                <p:nvPr/>
              </p:nvSpPr>
              <p:spPr>
                <a:xfrm rot="5400000" flipH="1">
                  <a:off x="2116883" y="1764747"/>
                  <a:ext cx="199356" cy="88643"/>
                </a:xfrm>
                <a:prstGeom prst="triangle">
                  <a:avLst/>
                </a:prstGeom>
                <a:solidFill>
                  <a:srgbClr val="448BFE"/>
                </a:solidFill>
                <a:ln w="3175" cap="sq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lIns="0" tIns="0" rIns="0" bIns="0" rtlCol="0" anchor="ctr" anchorCtr="0">
                  <a:scene3d>
                    <a:camera prst="orthographicFront"/>
                    <a:lightRig rig="threePt" dir="t"/>
                  </a:scene3d>
                  <a:sp3d>
                    <a:bevelT w="0" h="38100"/>
                  </a:sp3d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-45720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800" b="0" i="0" u="none" strike="noStrike" kern="1200" cap="none" spc="-100" normalizeH="0" baseline="0" noProof="0" dirty="0">
                    <a:ln cap="sq">
                      <a:solidFill>
                        <a:srgbClr val="448BFE">
                          <a:alpha val="0"/>
                        </a:srgbClr>
                      </a:solidFill>
                      <a:miter lim="800000"/>
                    </a:ln>
                    <a:solidFill>
                      <a:prstClr val="white"/>
                    </a:solidFill>
                    <a:effectLst>
                      <a:outerShdw blurRad="127000" algn="ctr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endParaRPr>
                </a:p>
              </p:txBody>
            </p:sp>
          </p:grp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690500C9-824E-4D56-A317-B50EFA6D46C6}"/>
                  </a:ext>
                </a:extLst>
              </p:cNvPr>
              <p:cNvSpPr/>
              <p:nvPr/>
            </p:nvSpPr>
            <p:spPr>
              <a:xfrm>
                <a:off x="2099316" y="2515232"/>
                <a:ext cx="6879251" cy="11849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나눔스퀘어" pitchFamily="50" charset="-127"/>
                    <a:ea typeface="나눔스퀘어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나눔스퀘어" pitchFamily="50" charset="-127"/>
                    <a:ea typeface="나눔스퀘어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나눔스퀘어" pitchFamily="50" charset="-127"/>
                    <a:ea typeface="나눔스퀘어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나눔스퀘어" pitchFamily="50" charset="-127"/>
                    <a:ea typeface="나눔스퀘어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나눔스퀘어" pitchFamily="50" charset="-127"/>
                    <a:ea typeface="나눔스퀘어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나눔스퀘어" pitchFamily="50" charset="-127"/>
                    <a:ea typeface="나눔스퀘어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나눔스퀘어" pitchFamily="50" charset="-127"/>
                    <a:ea typeface="나눔스퀘어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나눔스퀘어" pitchFamily="50" charset="-127"/>
                    <a:ea typeface="나눔스퀘어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나눔스퀘어" pitchFamily="50" charset="-127"/>
                    <a:ea typeface="나눔스퀘어" pitchFamily="50" charset="-127"/>
                    <a:cs typeface="+mn-cs"/>
                  </a:defRPr>
                </a:lvl9pPr>
              </a:lstStyle>
              <a:p>
                <a:pPr marL="144000" lvl="1" indent="-144000">
                  <a:spcBef>
                    <a:spcPts val="300"/>
                  </a:spcBef>
                  <a:spcAft>
                    <a:spcPts val="300"/>
                  </a:spcAft>
                  <a:buClr>
                    <a:prstClr val="black">
                      <a:lumMod val="65000"/>
                      <a:lumOff val="35000"/>
                    </a:prstClr>
                  </a:buClr>
                  <a:buSzPct val="120000"/>
                  <a:buFont typeface="나눔스퀘어" panose="020B0604020202020204" pitchFamily="34" charset="0"/>
                  <a:buChar char="•"/>
                  <a:tabLst>
                    <a:tab pos="1045596" algn="l"/>
                  </a:tabLst>
                  <a:defRPr/>
                </a:pPr>
                <a:r>
                  <a:rPr lang="en-US" altLang="ko-KR" sz="1400" spc="-100" dirty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rPr>
                  <a:t>(</a:t>
                </a:r>
                <a:r>
                  <a:rPr lang="ko-KR" altLang="en-US" sz="1400" spc="-100" dirty="0" err="1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rPr>
                  <a:t>어노테이션</a:t>
                </a:r>
                <a:r>
                  <a:rPr lang="en-US" altLang="ko-KR" sz="1400" spc="-100" dirty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rPr>
                  <a:t>) </a:t>
                </a:r>
                <a:r>
                  <a:rPr lang="ko-KR" altLang="en-US" sz="1400" spc="-100" dirty="0" err="1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rPr>
                  <a:t>객체탐지를</a:t>
                </a:r>
                <a:r>
                  <a:rPr lang="ko-KR" altLang="en-US" sz="1400" spc="-100" dirty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rPr>
                  <a:t> 위한 이미지 </a:t>
                </a:r>
                <a:r>
                  <a:rPr lang="ko-KR" altLang="en-US" sz="1400" spc="-100" dirty="0" err="1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rPr>
                  <a:t>바운딩</a:t>
                </a:r>
                <a:r>
                  <a:rPr lang="ko-KR" altLang="en-US" sz="1400" spc="-100" dirty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rPr>
                  <a:t> </a:t>
                </a:r>
                <a:r>
                  <a:rPr lang="ko-KR" altLang="en-US" sz="1400" spc="-100" dirty="0" err="1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rPr>
                  <a:t>박스처리</a:t>
                </a:r>
                <a:r>
                  <a:rPr lang="ko-KR" altLang="en-US" sz="1400" spc="-100" dirty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rPr>
                  <a:t> </a:t>
                </a:r>
                <a:endParaRPr lang="en-US" altLang="ko-KR" sz="1400" spc="-1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endParaRPr>
              </a:p>
              <a:p>
                <a:pPr marL="144000" lvl="1" indent="-144000">
                  <a:spcBef>
                    <a:spcPts val="300"/>
                  </a:spcBef>
                  <a:spcAft>
                    <a:spcPts val="300"/>
                  </a:spcAft>
                  <a:buClr>
                    <a:prstClr val="black">
                      <a:lumMod val="65000"/>
                      <a:lumOff val="35000"/>
                    </a:prstClr>
                  </a:buClr>
                  <a:buSzPct val="120000"/>
                  <a:buFont typeface="나눔스퀘어" panose="020B0604020202020204" pitchFamily="34" charset="0"/>
                  <a:buChar char="•"/>
                  <a:tabLst>
                    <a:tab pos="1045596" algn="l"/>
                  </a:tabLst>
                  <a:defRPr/>
                </a:pPr>
                <a:r>
                  <a:rPr lang="en-US" altLang="ko-KR" sz="1400" spc="-100" dirty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rPr>
                  <a:t>(YOLOv3) </a:t>
                </a:r>
                <a:r>
                  <a:rPr lang="en-US" altLang="ko-KR" sz="1400" spc="-100" dirty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rPr>
                  <a:t>YOLOV3(</a:t>
                </a:r>
                <a:r>
                  <a:rPr lang="hu-HU" altLang="ko-KR" sz="1400" spc="-100" dirty="0" err="1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rPr>
                  <a:t>You</a:t>
                </a:r>
                <a:r>
                  <a:rPr lang="hu-HU" altLang="ko-KR" sz="1400" spc="-100" dirty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rPr>
                  <a:t> </a:t>
                </a:r>
                <a:r>
                  <a:rPr lang="hu-HU" altLang="ko-KR" sz="1400" spc="-100" dirty="0" err="1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rPr>
                  <a:t>Only</a:t>
                </a:r>
                <a:r>
                  <a:rPr lang="hu-HU" altLang="ko-KR" sz="1400" spc="-100" dirty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rPr>
                  <a:t> </a:t>
                </a:r>
                <a:r>
                  <a:rPr lang="hu-HU" altLang="ko-KR" sz="1400" spc="-100" dirty="0" err="1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rPr>
                  <a:t>Look</a:t>
                </a:r>
                <a:r>
                  <a:rPr lang="hu-HU" altLang="ko-KR" sz="1400" spc="-100" dirty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rPr>
                  <a:t> </a:t>
                </a:r>
                <a:r>
                  <a:rPr lang="hu-HU" altLang="ko-KR" sz="1400" spc="-100" dirty="0" err="1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rPr>
                  <a:t>Once</a:t>
                </a:r>
                <a:r>
                  <a:rPr lang="en-US" altLang="ko-KR" sz="1400" spc="-100" dirty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rPr>
                  <a:t>)</a:t>
                </a:r>
                <a:r>
                  <a:rPr lang="ko-KR" altLang="en-US" sz="1400" spc="-100" dirty="0" err="1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rPr>
                  <a:t>를</a:t>
                </a:r>
                <a:r>
                  <a:rPr lang="ko-KR" altLang="en-US" sz="1400" spc="-100" dirty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rPr>
                  <a:t> 이용한 </a:t>
                </a:r>
                <a:r>
                  <a:rPr lang="en-US" altLang="ko-KR" sz="1400" spc="-100" dirty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rPr>
                  <a:t>Object Detection</a:t>
                </a:r>
                <a:r>
                  <a:rPr lang="ko-KR" altLang="en-US" sz="1400" spc="-100" dirty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rPr>
                  <a:t> 학습</a:t>
                </a:r>
                <a:endParaRPr lang="en-US" altLang="ko-KR" sz="1400" spc="-1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endParaRPr>
              </a:p>
              <a:p>
                <a:pPr marL="144000" lvl="1" indent="-144000">
                  <a:spcBef>
                    <a:spcPts val="300"/>
                  </a:spcBef>
                  <a:spcAft>
                    <a:spcPts val="300"/>
                  </a:spcAft>
                  <a:buClr>
                    <a:prstClr val="black">
                      <a:lumMod val="65000"/>
                      <a:lumOff val="35000"/>
                    </a:prstClr>
                  </a:buClr>
                  <a:buSzPct val="120000"/>
                  <a:buFont typeface="나눔스퀘어" panose="020B0604020202020204" pitchFamily="34" charset="0"/>
                  <a:buChar char="•"/>
                  <a:tabLst>
                    <a:tab pos="1045596" algn="l"/>
                  </a:tabLst>
                  <a:defRPr/>
                </a:pPr>
                <a:r>
                  <a:rPr lang="en-US" altLang="ko-KR" sz="1400" spc="-100" dirty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rPr>
                  <a:t>(</a:t>
                </a:r>
                <a:r>
                  <a:rPr lang="ko-KR" altLang="en-US" sz="1400" spc="-100" dirty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rPr>
                  <a:t>웹 서버 </a:t>
                </a:r>
                <a:r>
                  <a:rPr lang="en-US" altLang="ko-KR" sz="1400" spc="-100" dirty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rPr>
                  <a:t>)</a:t>
                </a:r>
                <a:r>
                  <a:rPr lang="en-US" altLang="ko-KR" sz="1400" spc="-100" dirty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rPr>
                  <a:t> AI</a:t>
                </a:r>
                <a:r>
                  <a:rPr lang="ko-KR" altLang="en-US" sz="1400" spc="-100" dirty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rPr>
                  <a:t> 모델을 적용한 </a:t>
                </a:r>
                <a:r>
                  <a:rPr lang="en-US" altLang="ko-KR" sz="1400" spc="-100" dirty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rPr>
                  <a:t>WAS Java </a:t>
                </a:r>
                <a:r>
                  <a:rPr lang="en-US" altLang="ko-KR" sz="1400" spc="-100" dirty="0" err="1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rPr>
                  <a:t>Activemq</a:t>
                </a:r>
                <a:r>
                  <a:rPr lang="en-US" altLang="ko-KR" sz="1400" spc="-100" dirty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rPr>
                  <a:t> </a:t>
                </a:r>
                <a:r>
                  <a:rPr lang="ko-KR" altLang="en-US" sz="1400" spc="-100" dirty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rPr>
                  <a:t>서버 구축</a:t>
                </a:r>
                <a:endParaRPr lang="en-US" altLang="ko-KR" sz="1400" spc="-1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endParaRPr>
              </a:p>
              <a:p>
                <a:pPr marL="144000" lvl="1" indent="-144000">
                  <a:spcBef>
                    <a:spcPts val="300"/>
                  </a:spcBef>
                  <a:spcAft>
                    <a:spcPts val="300"/>
                  </a:spcAft>
                  <a:buClr>
                    <a:prstClr val="black">
                      <a:lumMod val="65000"/>
                      <a:lumOff val="35000"/>
                    </a:prstClr>
                  </a:buClr>
                  <a:buSzPct val="120000"/>
                  <a:buFont typeface="나눔스퀘어" panose="020B0604020202020204" pitchFamily="34" charset="0"/>
                  <a:buChar char="•"/>
                  <a:tabLst>
                    <a:tab pos="1045596" algn="l"/>
                  </a:tabLst>
                  <a:defRPr/>
                </a:pPr>
                <a:r>
                  <a:rPr lang="en-US" altLang="ko-KR" sz="1400" spc="-100" dirty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rPr>
                  <a:t>(</a:t>
                </a:r>
                <a:r>
                  <a:rPr lang="ko-KR" altLang="en-US" sz="1400" spc="-100" dirty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rPr>
                  <a:t>실시간 스트리밍</a:t>
                </a:r>
                <a:r>
                  <a:rPr lang="en-US" altLang="ko-KR" sz="1400" spc="-100" dirty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rPr>
                  <a:t> </a:t>
                </a:r>
                <a:r>
                  <a:rPr lang="ko-KR" altLang="en-US" sz="1400" spc="-100" dirty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rPr>
                  <a:t>서비스</a:t>
                </a:r>
                <a:r>
                  <a:rPr lang="en-US" altLang="ko-KR" sz="1400" spc="-100" dirty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rPr>
                  <a:t>) </a:t>
                </a:r>
                <a:r>
                  <a:rPr lang="ko-KR" altLang="en-US" sz="1400" spc="-100" dirty="0" err="1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rPr>
                  <a:t>웹기반</a:t>
                </a:r>
                <a:r>
                  <a:rPr lang="ko-KR" altLang="en-US" sz="1400" spc="-100" dirty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rPr>
                  <a:t> 공개 예측</a:t>
                </a:r>
                <a:r>
                  <a:rPr lang="en-US" altLang="ko-KR" sz="1400" spc="-100" dirty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rPr>
                  <a:t> </a:t>
                </a:r>
                <a:r>
                  <a:rPr lang="ko-KR" altLang="en-US" sz="1400" spc="-100" dirty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rPr>
                  <a:t>스트리밍 서비스 구축</a:t>
                </a:r>
                <a:endParaRPr kumimoji="1" lang="ko-KR" altLang="en-US" sz="1400" u="none" strike="noStrike" kern="1200" cap="none" spc="-180" normalizeH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endParaRPr>
              </a:p>
            </p:txBody>
          </p:sp>
          <p:pic>
            <p:nvPicPr>
              <p:cNvPr id="46" name="Picture 5" descr="C:\Users\지서니\Downloads\document.png">
                <a:extLst>
                  <a:ext uri="{FF2B5EF4-FFF2-40B4-BE49-F238E27FC236}">
                    <a16:creationId xmlns:a16="http://schemas.microsoft.com/office/drawing/2014/main" id="{26138188-22AA-41BE-910C-61EC0529A7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9131" y="2405577"/>
                <a:ext cx="489600" cy="489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731540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>
            <a:extLst>
              <a:ext uri="{FF2B5EF4-FFF2-40B4-BE49-F238E27FC236}">
                <a16:creationId xmlns:a16="http://schemas.microsoft.com/office/drawing/2014/main" id="{62A1BC9A-F109-78DD-79E1-6265BEA575BB}"/>
              </a:ext>
            </a:extLst>
          </p:cNvPr>
          <p:cNvGrpSpPr/>
          <p:nvPr/>
        </p:nvGrpSpPr>
        <p:grpSpPr>
          <a:xfrm>
            <a:off x="52114" y="73862"/>
            <a:ext cx="2231658" cy="609758"/>
            <a:chOff x="52114" y="73862"/>
            <a:chExt cx="2231658" cy="609758"/>
          </a:xfrm>
        </p:grpSpPr>
        <p:sp>
          <p:nvSpPr>
            <p:cNvPr id="94" name="직사각형 93"/>
            <p:cNvSpPr/>
            <p:nvPr/>
          </p:nvSpPr>
          <p:spPr>
            <a:xfrm>
              <a:off x="215181" y="73862"/>
              <a:ext cx="2068591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200" b="1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2948"/>
                  </a:solidFill>
                  <a:effectLst/>
                  <a:uLnTx/>
                  <a:uFillTx/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프로젝트 일정</a:t>
              </a: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52114" y="437399"/>
              <a:ext cx="109998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1</a:t>
              </a:r>
              <a:r>
                <a:rPr kumimoji="0" lang="en-US" altLang="ko-KR" sz="1000" b="1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. </a:t>
              </a:r>
              <a:r>
                <a:rPr lang="ko-KR" altLang="en-US" sz="10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프로젝트 </a:t>
              </a:r>
              <a:r>
                <a:rPr kumimoji="0" lang="ko-KR" altLang="en-US" sz="1000" b="1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개요 </a:t>
              </a:r>
              <a:endParaRPr kumimoji="0" lang="en-US" altLang="ko-KR" sz="1000" b="1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78B70D05-8FFF-B913-D63A-BEF9A9654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632880"/>
              </p:ext>
            </p:extLst>
          </p:nvPr>
        </p:nvGraphicFramePr>
        <p:xfrm>
          <a:off x="158450" y="3159294"/>
          <a:ext cx="8677648" cy="252168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204133">
                  <a:extLst>
                    <a:ext uri="{9D8B030D-6E8A-4147-A177-3AD203B41FA5}">
                      <a16:colId xmlns:a16="http://schemas.microsoft.com/office/drawing/2014/main" val="1145863511"/>
                    </a:ext>
                  </a:extLst>
                </a:gridCol>
                <a:gridCol w="213529">
                  <a:extLst>
                    <a:ext uri="{9D8B030D-6E8A-4147-A177-3AD203B41FA5}">
                      <a16:colId xmlns:a16="http://schemas.microsoft.com/office/drawing/2014/main" val="1660713790"/>
                    </a:ext>
                  </a:extLst>
                </a:gridCol>
                <a:gridCol w="213529">
                  <a:extLst>
                    <a:ext uri="{9D8B030D-6E8A-4147-A177-3AD203B41FA5}">
                      <a16:colId xmlns:a16="http://schemas.microsoft.com/office/drawing/2014/main" val="2128526375"/>
                    </a:ext>
                  </a:extLst>
                </a:gridCol>
                <a:gridCol w="213529">
                  <a:extLst>
                    <a:ext uri="{9D8B030D-6E8A-4147-A177-3AD203B41FA5}">
                      <a16:colId xmlns:a16="http://schemas.microsoft.com/office/drawing/2014/main" val="3279061880"/>
                    </a:ext>
                  </a:extLst>
                </a:gridCol>
                <a:gridCol w="213529">
                  <a:extLst>
                    <a:ext uri="{9D8B030D-6E8A-4147-A177-3AD203B41FA5}">
                      <a16:colId xmlns:a16="http://schemas.microsoft.com/office/drawing/2014/main" val="103393437"/>
                    </a:ext>
                  </a:extLst>
                </a:gridCol>
                <a:gridCol w="213529">
                  <a:extLst>
                    <a:ext uri="{9D8B030D-6E8A-4147-A177-3AD203B41FA5}">
                      <a16:colId xmlns:a16="http://schemas.microsoft.com/office/drawing/2014/main" val="1888845888"/>
                    </a:ext>
                  </a:extLst>
                </a:gridCol>
                <a:gridCol w="213529">
                  <a:extLst>
                    <a:ext uri="{9D8B030D-6E8A-4147-A177-3AD203B41FA5}">
                      <a16:colId xmlns:a16="http://schemas.microsoft.com/office/drawing/2014/main" val="4148313770"/>
                    </a:ext>
                  </a:extLst>
                </a:gridCol>
                <a:gridCol w="213529">
                  <a:extLst>
                    <a:ext uri="{9D8B030D-6E8A-4147-A177-3AD203B41FA5}">
                      <a16:colId xmlns:a16="http://schemas.microsoft.com/office/drawing/2014/main" val="2055716468"/>
                    </a:ext>
                  </a:extLst>
                </a:gridCol>
                <a:gridCol w="213529">
                  <a:extLst>
                    <a:ext uri="{9D8B030D-6E8A-4147-A177-3AD203B41FA5}">
                      <a16:colId xmlns:a16="http://schemas.microsoft.com/office/drawing/2014/main" val="1270794462"/>
                    </a:ext>
                  </a:extLst>
                </a:gridCol>
                <a:gridCol w="213529">
                  <a:extLst>
                    <a:ext uri="{9D8B030D-6E8A-4147-A177-3AD203B41FA5}">
                      <a16:colId xmlns:a16="http://schemas.microsoft.com/office/drawing/2014/main" val="3865671473"/>
                    </a:ext>
                  </a:extLst>
                </a:gridCol>
                <a:gridCol w="213529">
                  <a:extLst>
                    <a:ext uri="{9D8B030D-6E8A-4147-A177-3AD203B41FA5}">
                      <a16:colId xmlns:a16="http://schemas.microsoft.com/office/drawing/2014/main" val="657519994"/>
                    </a:ext>
                  </a:extLst>
                </a:gridCol>
                <a:gridCol w="213529">
                  <a:extLst>
                    <a:ext uri="{9D8B030D-6E8A-4147-A177-3AD203B41FA5}">
                      <a16:colId xmlns:a16="http://schemas.microsoft.com/office/drawing/2014/main" val="1937625756"/>
                    </a:ext>
                  </a:extLst>
                </a:gridCol>
                <a:gridCol w="213529">
                  <a:extLst>
                    <a:ext uri="{9D8B030D-6E8A-4147-A177-3AD203B41FA5}">
                      <a16:colId xmlns:a16="http://schemas.microsoft.com/office/drawing/2014/main" val="3143493165"/>
                    </a:ext>
                  </a:extLst>
                </a:gridCol>
                <a:gridCol w="213529">
                  <a:extLst>
                    <a:ext uri="{9D8B030D-6E8A-4147-A177-3AD203B41FA5}">
                      <a16:colId xmlns:a16="http://schemas.microsoft.com/office/drawing/2014/main" val="3614844595"/>
                    </a:ext>
                  </a:extLst>
                </a:gridCol>
                <a:gridCol w="213529">
                  <a:extLst>
                    <a:ext uri="{9D8B030D-6E8A-4147-A177-3AD203B41FA5}">
                      <a16:colId xmlns:a16="http://schemas.microsoft.com/office/drawing/2014/main" val="3498961896"/>
                    </a:ext>
                  </a:extLst>
                </a:gridCol>
                <a:gridCol w="213529">
                  <a:extLst>
                    <a:ext uri="{9D8B030D-6E8A-4147-A177-3AD203B41FA5}">
                      <a16:colId xmlns:a16="http://schemas.microsoft.com/office/drawing/2014/main" val="2167893"/>
                    </a:ext>
                  </a:extLst>
                </a:gridCol>
                <a:gridCol w="213529">
                  <a:extLst>
                    <a:ext uri="{9D8B030D-6E8A-4147-A177-3AD203B41FA5}">
                      <a16:colId xmlns:a16="http://schemas.microsoft.com/office/drawing/2014/main" val="1045630254"/>
                    </a:ext>
                  </a:extLst>
                </a:gridCol>
                <a:gridCol w="213529">
                  <a:extLst>
                    <a:ext uri="{9D8B030D-6E8A-4147-A177-3AD203B41FA5}">
                      <a16:colId xmlns:a16="http://schemas.microsoft.com/office/drawing/2014/main" val="3912025091"/>
                    </a:ext>
                  </a:extLst>
                </a:gridCol>
                <a:gridCol w="213529">
                  <a:extLst>
                    <a:ext uri="{9D8B030D-6E8A-4147-A177-3AD203B41FA5}">
                      <a16:colId xmlns:a16="http://schemas.microsoft.com/office/drawing/2014/main" val="1293770168"/>
                    </a:ext>
                  </a:extLst>
                </a:gridCol>
                <a:gridCol w="213529">
                  <a:extLst>
                    <a:ext uri="{9D8B030D-6E8A-4147-A177-3AD203B41FA5}">
                      <a16:colId xmlns:a16="http://schemas.microsoft.com/office/drawing/2014/main" val="2084729354"/>
                    </a:ext>
                  </a:extLst>
                </a:gridCol>
                <a:gridCol w="213529">
                  <a:extLst>
                    <a:ext uri="{9D8B030D-6E8A-4147-A177-3AD203B41FA5}">
                      <a16:colId xmlns:a16="http://schemas.microsoft.com/office/drawing/2014/main" val="1480110693"/>
                    </a:ext>
                  </a:extLst>
                </a:gridCol>
                <a:gridCol w="213529">
                  <a:extLst>
                    <a:ext uri="{9D8B030D-6E8A-4147-A177-3AD203B41FA5}">
                      <a16:colId xmlns:a16="http://schemas.microsoft.com/office/drawing/2014/main" val="2402067950"/>
                    </a:ext>
                  </a:extLst>
                </a:gridCol>
                <a:gridCol w="213529">
                  <a:extLst>
                    <a:ext uri="{9D8B030D-6E8A-4147-A177-3AD203B41FA5}">
                      <a16:colId xmlns:a16="http://schemas.microsoft.com/office/drawing/2014/main" val="2582547756"/>
                    </a:ext>
                  </a:extLst>
                </a:gridCol>
                <a:gridCol w="213529">
                  <a:extLst>
                    <a:ext uri="{9D8B030D-6E8A-4147-A177-3AD203B41FA5}">
                      <a16:colId xmlns:a16="http://schemas.microsoft.com/office/drawing/2014/main" val="2596506159"/>
                    </a:ext>
                  </a:extLst>
                </a:gridCol>
                <a:gridCol w="213529">
                  <a:extLst>
                    <a:ext uri="{9D8B030D-6E8A-4147-A177-3AD203B41FA5}">
                      <a16:colId xmlns:a16="http://schemas.microsoft.com/office/drawing/2014/main" val="2384300719"/>
                    </a:ext>
                  </a:extLst>
                </a:gridCol>
                <a:gridCol w="213529">
                  <a:extLst>
                    <a:ext uri="{9D8B030D-6E8A-4147-A177-3AD203B41FA5}">
                      <a16:colId xmlns:a16="http://schemas.microsoft.com/office/drawing/2014/main" val="3718026859"/>
                    </a:ext>
                  </a:extLst>
                </a:gridCol>
                <a:gridCol w="213529">
                  <a:extLst>
                    <a:ext uri="{9D8B030D-6E8A-4147-A177-3AD203B41FA5}">
                      <a16:colId xmlns:a16="http://schemas.microsoft.com/office/drawing/2014/main" val="2347374748"/>
                    </a:ext>
                  </a:extLst>
                </a:gridCol>
                <a:gridCol w="213529">
                  <a:extLst>
                    <a:ext uri="{9D8B030D-6E8A-4147-A177-3AD203B41FA5}">
                      <a16:colId xmlns:a16="http://schemas.microsoft.com/office/drawing/2014/main" val="3139564278"/>
                    </a:ext>
                  </a:extLst>
                </a:gridCol>
                <a:gridCol w="213529">
                  <a:extLst>
                    <a:ext uri="{9D8B030D-6E8A-4147-A177-3AD203B41FA5}">
                      <a16:colId xmlns:a16="http://schemas.microsoft.com/office/drawing/2014/main" val="4251675097"/>
                    </a:ext>
                  </a:extLst>
                </a:gridCol>
                <a:gridCol w="213529">
                  <a:extLst>
                    <a:ext uri="{9D8B030D-6E8A-4147-A177-3AD203B41FA5}">
                      <a16:colId xmlns:a16="http://schemas.microsoft.com/office/drawing/2014/main" val="3048468634"/>
                    </a:ext>
                  </a:extLst>
                </a:gridCol>
                <a:gridCol w="213529">
                  <a:extLst>
                    <a:ext uri="{9D8B030D-6E8A-4147-A177-3AD203B41FA5}">
                      <a16:colId xmlns:a16="http://schemas.microsoft.com/office/drawing/2014/main" val="17313741"/>
                    </a:ext>
                  </a:extLst>
                </a:gridCol>
                <a:gridCol w="213529">
                  <a:extLst>
                    <a:ext uri="{9D8B030D-6E8A-4147-A177-3AD203B41FA5}">
                      <a16:colId xmlns:a16="http://schemas.microsoft.com/office/drawing/2014/main" val="1873992901"/>
                    </a:ext>
                  </a:extLst>
                </a:gridCol>
                <a:gridCol w="213529">
                  <a:extLst>
                    <a:ext uri="{9D8B030D-6E8A-4147-A177-3AD203B41FA5}">
                      <a16:colId xmlns:a16="http://schemas.microsoft.com/office/drawing/2014/main" val="1243239367"/>
                    </a:ext>
                  </a:extLst>
                </a:gridCol>
                <a:gridCol w="213529">
                  <a:extLst>
                    <a:ext uri="{9D8B030D-6E8A-4147-A177-3AD203B41FA5}">
                      <a16:colId xmlns:a16="http://schemas.microsoft.com/office/drawing/2014/main" val="2596196202"/>
                    </a:ext>
                  </a:extLst>
                </a:gridCol>
                <a:gridCol w="213529">
                  <a:extLst>
                    <a:ext uri="{9D8B030D-6E8A-4147-A177-3AD203B41FA5}">
                      <a16:colId xmlns:a16="http://schemas.microsoft.com/office/drawing/2014/main" val="704456794"/>
                    </a:ext>
                  </a:extLst>
                </a:gridCol>
                <a:gridCol w="213529">
                  <a:extLst>
                    <a:ext uri="{9D8B030D-6E8A-4147-A177-3AD203B41FA5}">
                      <a16:colId xmlns:a16="http://schemas.microsoft.com/office/drawing/2014/main" val="1513769934"/>
                    </a:ext>
                  </a:extLst>
                </a:gridCol>
              </a:tblGrid>
              <a:tr h="2696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내용</a:t>
                      </a:r>
                    </a:p>
                  </a:txBody>
                  <a:tcPr marL="57859" marR="5785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5</a:t>
                      </a:r>
                      <a:r>
                        <a:rPr lang="ko-KR" altLang="en-US" sz="14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월</a:t>
                      </a:r>
                    </a:p>
                  </a:txBody>
                  <a:tcPr marL="92354" marR="923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1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6</a:t>
                      </a:r>
                      <a:r>
                        <a:rPr lang="ko-KR" altLang="en-US" sz="14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월</a:t>
                      </a:r>
                    </a:p>
                  </a:txBody>
                  <a:tcPr marL="92354" marR="923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KoPubWorld바탕체 Medium" panose="00000600000000000000" pitchFamily="2" charset="-127"/>
                        <a:ea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KoPubWorld바탕체 Medium" panose="00000600000000000000" pitchFamily="2" charset="-127"/>
                        <a:ea typeface="KoPubWorld바탕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7</a:t>
                      </a:r>
                      <a:r>
                        <a:rPr lang="ko-KR" altLang="en-US" sz="14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월</a:t>
                      </a:r>
                    </a:p>
                  </a:txBody>
                  <a:tcPr marL="92354" marR="923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549053"/>
                  </a:ext>
                </a:extLst>
              </a:tr>
              <a:tr h="222739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1</a:t>
                      </a:r>
                      <a:r>
                        <a:rPr lang="ko-KR" altLang="en-US" sz="12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주차</a:t>
                      </a:r>
                    </a:p>
                  </a:txBody>
                  <a:tcPr marL="92354" marR="923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KoPubWorld바탕체 Medium" panose="00000600000000000000" pitchFamily="2" charset="-127"/>
                        <a:ea typeface="KoPubWorld바탕체 Medium" panose="00000600000000000000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KoPubWorld바탕체 Medium" panose="00000600000000000000" pitchFamily="2" charset="-127"/>
                        <a:ea typeface="KoPubWorld바탕체 Medium" panose="00000600000000000000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2</a:t>
                      </a:r>
                      <a:r>
                        <a:rPr lang="ko-KR" altLang="en-US" sz="12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주차</a:t>
                      </a:r>
                    </a:p>
                  </a:txBody>
                  <a:tcPr marL="92354" marR="923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KoPubWorld바탕체 Medium" panose="00000600000000000000" pitchFamily="2" charset="-127"/>
                        <a:ea typeface="KoPubWorld바탕체 Medium" panose="00000600000000000000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3</a:t>
                      </a:r>
                      <a:r>
                        <a:rPr lang="ko-KR" altLang="en-US" sz="12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주차</a:t>
                      </a:r>
                    </a:p>
                  </a:txBody>
                  <a:tcPr marL="92354" marR="923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KoPubWorld바탕체 Medium" panose="00000600000000000000" pitchFamily="2" charset="-127"/>
                        <a:ea typeface="KoPubWorld바탕체 Medium" panose="00000600000000000000" pitchFamily="2" charset="-127"/>
                      </a:endParaRPr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4</a:t>
                      </a:r>
                      <a:r>
                        <a:rPr lang="ko-KR" altLang="en-US" sz="12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주차</a:t>
                      </a:r>
                    </a:p>
                  </a:txBody>
                  <a:tcPr marL="92354" marR="923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KoPubWorld바탕체 Medium" panose="00000600000000000000" pitchFamily="2" charset="-127"/>
                        <a:ea typeface="KoPubWorld바탕체 Medium" panose="00000600000000000000" pitchFamily="2" charset="-127"/>
                      </a:endParaRPr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5</a:t>
                      </a:r>
                      <a:r>
                        <a:rPr lang="ko-KR" altLang="en-US" sz="12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주차</a:t>
                      </a:r>
                    </a:p>
                  </a:txBody>
                  <a:tcPr marL="92354" marR="923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340728"/>
                  </a:ext>
                </a:extLst>
              </a:tr>
              <a:tr h="190410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월</a:t>
                      </a: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화</a:t>
                      </a: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수</a:t>
                      </a: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목</a:t>
                      </a: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금</a:t>
                      </a: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토</a:t>
                      </a: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일</a:t>
                      </a: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월</a:t>
                      </a: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화</a:t>
                      </a: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수</a:t>
                      </a: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목</a:t>
                      </a: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금</a:t>
                      </a: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토</a:t>
                      </a: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일</a:t>
                      </a: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월</a:t>
                      </a: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화</a:t>
                      </a: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수</a:t>
                      </a: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목</a:t>
                      </a: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금</a:t>
                      </a: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토</a:t>
                      </a: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일</a:t>
                      </a: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월</a:t>
                      </a: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화</a:t>
                      </a: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수</a:t>
                      </a: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목</a:t>
                      </a: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금</a:t>
                      </a: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토</a:t>
                      </a: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일</a:t>
                      </a: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월</a:t>
                      </a: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화</a:t>
                      </a: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수</a:t>
                      </a: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목</a:t>
                      </a: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금</a:t>
                      </a: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토</a:t>
                      </a:r>
                      <a:endParaRPr lang="ko-KR" altLang="en-US" sz="9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일</a:t>
                      </a: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388371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KoPubWorld바탕체 Medium" panose="00000600000000000000" pitchFamily="2" charset="-127"/>
                        <a:ea typeface="KoPubWorld바탕체 Medium" panose="00000600000000000000" pitchFamily="2" charset="-127"/>
                      </a:endParaRPr>
                    </a:p>
                  </a:txBody>
                  <a:tcPr marL="57859" marR="5785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30</a:t>
                      </a:r>
                      <a:endParaRPr lang="ko-KR" altLang="en-US" sz="6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31</a:t>
                      </a:r>
                      <a:endParaRPr lang="ko-KR" altLang="en-US" sz="6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1</a:t>
                      </a:r>
                      <a:endParaRPr lang="ko-KR" altLang="en-US" sz="6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2</a:t>
                      </a:r>
                      <a:endParaRPr lang="ko-KR" altLang="en-US" sz="6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3</a:t>
                      </a:r>
                      <a:endParaRPr lang="ko-KR" altLang="en-US" sz="6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4</a:t>
                      </a:r>
                      <a:endParaRPr lang="ko-KR" altLang="en-US" sz="6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5</a:t>
                      </a:r>
                      <a:endParaRPr lang="ko-KR" altLang="en-US" sz="6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6</a:t>
                      </a:r>
                      <a:endParaRPr lang="ko-KR" altLang="en-US" sz="6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7</a:t>
                      </a:r>
                      <a:endParaRPr lang="ko-KR" altLang="en-US" sz="6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8</a:t>
                      </a:r>
                      <a:endParaRPr lang="ko-KR" altLang="en-US" sz="6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9</a:t>
                      </a:r>
                      <a:endParaRPr lang="ko-KR" altLang="en-US" sz="6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10</a:t>
                      </a:r>
                      <a:endParaRPr lang="ko-KR" altLang="en-US" sz="6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11</a:t>
                      </a:r>
                      <a:endParaRPr lang="ko-KR" altLang="en-US" sz="6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12</a:t>
                      </a:r>
                      <a:endParaRPr lang="ko-KR" altLang="en-US" sz="6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13</a:t>
                      </a:r>
                      <a:endParaRPr lang="ko-KR" altLang="en-US" sz="6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14</a:t>
                      </a:r>
                      <a:endParaRPr lang="ko-KR" altLang="en-US" sz="6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15</a:t>
                      </a:r>
                      <a:endParaRPr lang="ko-KR" altLang="en-US" sz="6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16</a:t>
                      </a:r>
                      <a:endParaRPr lang="ko-KR" altLang="en-US" sz="6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17</a:t>
                      </a:r>
                      <a:endParaRPr lang="ko-KR" altLang="en-US" sz="6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18</a:t>
                      </a:r>
                      <a:endParaRPr lang="ko-KR" altLang="en-US" sz="6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19</a:t>
                      </a:r>
                      <a:endParaRPr lang="ko-KR" altLang="en-US" sz="6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20</a:t>
                      </a:r>
                      <a:endParaRPr lang="ko-KR" altLang="en-US" sz="6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21</a:t>
                      </a:r>
                      <a:endParaRPr lang="ko-KR" altLang="en-US" sz="6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22</a:t>
                      </a:r>
                      <a:endParaRPr lang="ko-KR" altLang="en-US" sz="6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23</a:t>
                      </a:r>
                      <a:endParaRPr lang="ko-KR" altLang="en-US" sz="6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24</a:t>
                      </a:r>
                      <a:endParaRPr lang="ko-KR" altLang="en-US" sz="6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25</a:t>
                      </a:r>
                      <a:endParaRPr lang="ko-KR" altLang="en-US" sz="6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26</a:t>
                      </a:r>
                      <a:endParaRPr lang="ko-KR" altLang="en-US" sz="6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27</a:t>
                      </a:r>
                      <a:endParaRPr lang="ko-KR" altLang="en-US" sz="6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28</a:t>
                      </a:r>
                      <a:endParaRPr lang="ko-KR" altLang="en-US" sz="6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29</a:t>
                      </a:r>
                      <a:endParaRPr lang="ko-KR" altLang="en-US" sz="6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30</a:t>
                      </a:r>
                      <a:endParaRPr lang="ko-KR" altLang="en-US" sz="6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1</a:t>
                      </a:r>
                      <a:endParaRPr lang="ko-KR" altLang="en-US" sz="6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2</a:t>
                      </a:r>
                      <a:endParaRPr lang="ko-KR" altLang="en-US" sz="6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3</a:t>
                      </a:r>
                      <a:endParaRPr lang="ko-KR" altLang="en-US" sz="6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418705"/>
                  </a:ext>
                </a:extLst>
              </a:tr>
              <a:tr h="2799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데이터 확인 및 선택</a:t>
                      </a:r>
                    </a:p>
                  </a:txBody>
                  <a:tcPr marL="57859" marR="57859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199497"/>
                  </a:ext>
                </a:extLst>
              </a:tr>
              <a:tr h="2799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선택 데이터 전처리</a:t>
                      </a:r>
                      <a:endParaRPr lang="en-US" altLang="ko-KR" sz="1000" b="0" i="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5110865"/>
                  </a:ext>
                </a:extLst>
              </a:tr>
              <a:tr h="2799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모델 학습 및 검증</a:t>
                      </a:r>
                    </a:p>
                  </a:txBody>
                  <a:tcPr marL="57859" marR="57859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68771183"/>
                  </a:ext>
                </a:extLst>
              </a:tr>
              <a:tr h="2799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AP </a:t>
                      </a:r>
                      <a:r>
                        <a:rPr lang="ko-KR" altLang="en-US" sz="1000" b="0" i="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검증 평가</a:t>
                      </a:r>
                    </a:p>
                  </a:txBody>
                  <a:tcPr marL="57859" marR="57859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7240147"/>
                  </a:ext>
                </a:extLst>
              </a:tr>
              <a:tr h="279901">
                <a:tc>
                  <a:txBody>
                    <a:bodyPr/>
                    <a:lstStyle/>
                    <a:p>
                      <a:pPr marL="0" marR="0" lvl="0" indent="0" algn="l" defTabSz="84407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AI </a:t>
                      </a:r>
                      <a:r>
                        <a:rPr lang="ko-KR" altLang="en-US" sz="1000" b="0" i="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서비스 설계 및 </a:t>
                      </a:r>
                      <a:endParaRPr lang="en-US" altLang="ko-KR" sz="1000" b="0" i="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  <a:p>
                      <a:pPr marL="0" marR="0" lvl="0" indent="0" algn="l" defTabSz="84407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dirty="0"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구현</a:t>
                      </a:r>
                    </a:p>
                  </a:txBody>
                  <a:tcPr marL="57859" marR="57859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 marL="57859" marR="5785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010472"/>
                  </a:ext>
                </a:extLst>
              </a:tr>
            </a:tbl>
          </a:graphicData>
        </a:graphic>
      </p:graphicFrame>
      <p:grpSp>
        <p:nvGrpSpPr>
          <p:cNvPr id="59" name="그룹 58">
            <a:extLst>
              <a:ext uri="{FF2B5EF4-FFF2-40B4-BE49-F238E27FC236}">
                <a16:creationId xmlns:a16="http://schemas.microsoft.com/office/drawing/2014/main" id="{3E173FD4-8322-6D9E-4B7F-F3BA0E0467BE}"/>
              </a:ext>
            </a:extLst>
          </p:cNvPr>
          <p:cNvGrpSpPr/>
          <p:nvPr/>
        </p:nvGrpSpPr>
        <p:grpSpPr>
          <a:xfrm>
            <a:off x="1108756" y="1395214"/>
            <a:ext cx="7120839" cy="1624028"/>
            <a:chOff x="1108756" y="899888"/>
            <a:chExt cx="7120839" cy="178643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D964658-8EAA-51D0-6243-38717DC7A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4800" y="899888"/>
              <a:ext cx="1167322" cy="1167322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956C2B3-8ED3-84A4-115B-1C312D69A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3498" y="899888"/>
              <a:ext cx="1167322" cy="116732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BE5D74D-AAAF-D21F-A352-83327E89E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8849" y="939594"/>
              <a:ext cx="1167322" cy="1167322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A481310-A59A-288E-5177-328F03197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6173" y="907305"/>
              <a:ext cx="1167322" cy="1167322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955D9F5-9C9C-1F5B-1077-66D805122C09}"/>
                </a:ext>
              </a:extLst>
            </p:cNvPr>
            <p:cNvSpPr txBox="1"/>
            <p:nvPr/>
          </p:nvSpPr>
          <p:spPr>
            <a:xfrm>
              <a:off x="1108756" y="2155004"/>
              <a:ext cx="1324347" cy="3046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영상 데이터 선택</a:t>
              </a:r>
              <a:endParaRPr lang="en" altLang="ko-KR" sz="12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97C59A7-CF00-F2BD-FBCE-62C67AB281EB}"/>
                </a:ext>
              </a:extLst>
            </p:cNvPr>
            <p:cNvSpPr txBox="1"/>
            <p:nvPr/>
          </p:nvSpPr>
          <p:spPr>
            <a:xfrm>
              <a:off x="2909919" y="2171069"/>
              <a:ext cx="1456783" cy="5078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영상 데이터 </a:t>
              </a:r>
              <a:r>
                <a:rPr lang="ko-KR" altLang="en-US" sz="1200" dirty="0" err="1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전처리</a:t>
              </a:r>
              <a:r>
                <a:rPr lang="ko-KR" altLang="en-US" sz="1200" dirty="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 </a:t>
              </a:r>
              <a:r>
                <a:rPr lang="en-US" altLang="ko-KR" sz="1200" dirty="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(</a:t>
              </a:r>
              <a:r>
                <a:rPr lang="ko-KR" altLang="en-US" sz="1200" dirty="0" err="1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어노테이션</a:t>
              </a:r>
              <a:r>
                <a:rPr lang="en-US" altLang="ko-KR" sz="1200" dirty="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)</a:t>
              </a:r>
              <a:endParaRPr lang="en" altLang="ko-KR" sz="12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AB50F43-BCF1-5A69-8777-11EB131D40BA}"/>
                </a:ext>
              </a:extLst>
            </p:cNvPr>
            <p:cNvSpPr txBox="1"/>
            <p:nvPr/>
          </p:nvSpPr>
          <p:spPr>
            <a:xfrm>
              <a:off x="4751964" y="2178486"/>
              <a:ext cx="1395741" cy="507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200" dirty="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Image Detection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200" dirty="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Deep learning</a:t>
              </a:r>
              <a:endParaRPr lang="en" altLang="ko-KR" sz="12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56279C8-538D-FC3F-B348-24E34D0078EB}"/>
                </a:ext>
              </a:extLst>
            </p:cNvPr>
            <p:cNvSpPr txBox="1"/>
            <p:nvPr/>
          </p:nvSpPr>
          <p:spPr>
            <a:xfrm>
              <a:off x="6415425" y="2194708"/>
              <a:ext cx="1814170" cy="3046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altLang="ko-KR" sz="1200" dirty="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AI </a:t>
              </a:r>
              <a:r>
                <a:rPr lang="ko-KR" altLang="en-US" sz="1200" dirty="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서비스 설계 및 구현</a:t>
              </a:r>
              <a:endParaRPr lang="en" altLang="ko-KR" sz="12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  <p:sp>
          <p:nvSpPr>
            <p:cNvPr id="53" name="화살표: 오른쪽 52">
              <a:extLst>
                <a:ext uri="{FF2B5EF4-FFF2-40B4-BE49-F238E27FC236}">
                  <a16:creationId xmlns:a16="http://schemas.microsoft.com/office/drawing/2014/main" id="{239FC316-B4D4-79B6-3DCF-12FBBA277D67}"/>
                </a:ext>
              </a:extLst>
            </p:cNvPr>
            <p:cNvSpPr/>
            <p:nvPr/>
          </p:nvSpPr>
          <p:spPr>
            <a:xfrm>
              <a:off x="2521860" y="1434949"/>
              <a:ext cx="251901" cy="340663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  <p:sp>
          <p:nvSpPr>
            <p:cNvPr id="60" name="화살표: 오른쪽 59">
              <a:extLst>
                <a:ext uri="{FF2B5EF4-FFF2-40B4-BE49-F238E27FC236}">
                  <a16:creationId xmlns:a16="http://schemas.microsoft.com/office/drawing/2014/main" id="{42C8906D-959A-AA06-BA67-2579E489FF86}"/>
                </a:ext>
              </a:extLst>
            </p:cNvPr>
            <p:cNvSpPr/>
            <p:nvPr/>
          </p:nvSpPr>
          <p:spPr>
            <a:xfrm>
              <a:off x="4380559" y="1484338"/>
              <a:ext cx="251901" cy="340663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  <p:sp>
          <p:nvSpPr>
            <p:cNvPr id="61" name="화살표: 오른쪽 60">
              <a:extLst>
                <a:ext uri="{FF2B5EF4-FFF2-40B4-BE49-F238E27FC236}">
                  <a16:creationId xmlns:a16="http://schemas.microsoft.com/office/drawing/2014/main" id="{148807F6-157A-84A9-27D5-4F2C1EF4578E}"/>
                </a:ext>
              </a:extLst>
            </p:cNvPr>
            <p:cNvSpPr/>
            <p:nvPr/>
          </p:nvSpPr>
          <p:spPr>
            <a:xfrm>
              <a:off x="6239257" y="1434949"/>
              <a:ext cx="251901" cy="340663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2ADC883-FD16-0812-EDEE-C82154DE3BA6}"/>
              </a:ext>
            </a:extLst>
          </p:cNvPr>
          <p:cNvSpPr/>
          <p:nvPr/>
        </p:nvSpPr>
        <p:spPr>
          <a:xfrm>
            <a:off x="242815" y="924067"/>
            <a:ext cx="67909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프로젝트 세부일정 표</a:t>
            </a:r>
          </a:p>
        </p:txBody>
      </p:sp>
    </p:spTree>
    <p:extLst>
      <p:ext uri="{BB962C8B-B14F-4D97-AF65-F5344CB8AC3E}">
        <p14:creationId xmlns:p14="http://schemas.microsoft.com/office/powerpoint/2010/main" val="1657979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>
            <a:extLst>
              <a:ext uri="{FF2B5EF4-FFF2-40B4-BE49-F238E27FC236}">
                <a16:creationId xmlns:a16="http://schemas.microsoft.com/office/drawing/2014/main" id="{176E4FD9-8A94-7B1F-33D6-501ED5A42481}"/>
              </a:ext>
            </a:extLst>
          </p:cNvPr>
          <p:cNvSpPr/>
          <p:nvPr/>
        </p:nvSpPr>
        <p:spPr>
          <a:xfrm>
            <a:off x="215181" y="73862"/>
            <a:ext cx="264858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1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2948"/>
                </a:solidFill>
                <a:effectLst/>
                <a:uLnTx/>
                <a:uFillTx/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프로젝트 개발환경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835CB55-365F-66E8-06AA-3023190EE420}"/>
              </a:ext>
            </a:extLst>
          </p:cNvPr>
          <p:cNvSpPr/>
          <p:nvPr/>
        </p:nvSpPr>
        <p:spPr>
          <a:xfrm>
            <a:off x="52114" y="437399"/>
            <a:ext cx="10999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1</a:t>
            </a:r>
            <a:r>
              <a:rPr kumimoji="0" lang="en-US" altLang="ko-KR" sz="1000" b="1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 </a:t>
            </a:r>
            <a:r>
              <a:rPr lang="ko-KR" altLang="en-US" sz="10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프로젝트 </a:t>
            </a:r>
            <a:r>
              <a:rPr kumimoji="0" lang="ko-KR" altLang="en-US" sz="1000" b="1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개요 </a:t>
            </a:r>
            <a:endParaRPr kumimoji="0" lang="en-US" altLang="ko-KR" sz="1000" b="1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73" name="Google Shape;477;p44">
            <a:extLst>
              <a:ext uri="{FF2B5EF4-FFF2-40B4-BE49-F238E27FC236}">
                <a16:creationId xmlns:a16="http://schemas.microsoft.com/office/drawing/2014/main" id="{DD957FCA-8F6C-9C90-9D20-78BC53A4F85C}"/>
              </a:ext>
            </a:extLst>
          </p:cNvPr>
          <p:cNvSpPr/>
          <p:nvPr/>
        </p:nvSpPr>
        <p:spPr>
          <a:xfrm>
            <a:off x="7027705" y="3272670"/>
            <a:ext cx="1825974" cy="618746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OS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0E4F540-E256-9B23-6AA4-566A3D9ACF52}"/>
              </a:ext>
            </a:extLst>
          </p:cNvPr>
          <p:cNvGrpSpPr/>
          <p:nvPr/>
        </p:nvGrpSpPr>
        <p:grpSpPr>
          <a:xfrm>
            <a:off x="6733781" y="4031324"/>
            <a:ext cx="2519242" cy="966961"/>
            <a:chOff x="6693141" y="3768079"/>
            <a:chExt cx="2519242" cy="966961"/>
          </a:xfrm>
        </p:grpSpPr>
        <p:pic>
          <p:nvPicPr>
            <p:cNvPr id="69" name="Google Shape;481;p44">
              <a:extLst>
                <a:ext uri="{FF2B5EF4-FFF2-40B4-BE49-F238E27FC236}">
                  <a16:creationId xmlns:a16="http://schemas.microsoft.com/office/drawing/2014/main" id="{2494F017-60B9-F125-050D-7E7FFEE3292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81642" y="3790105"/>
              <a:ext cx="471389" cy="4614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485;p44">
              <a:extLst>
                <a:ext uri="{FF2B5EF4-FFF2-40B4-BE49-F238E27FC236}">
                  <a16:creationId xmlns:a16="http://schemas.microsoft.com/office/drawing/2014/main" id="{2EFB2C96-5A31-E8C0-337D-93330F3BC840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08366" y="3768079"/>
              <a:ext cx="471382" cy="4614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69D4DBC-8F3E-51AD-7995-DC4924DFFCF3}"/>
                </a:ext>
              </a:extLst>
            </p:cNvPr>
            <p:cNvSpPr txBox="1"/>
            <p:nvPr/>
          </p:nvSpPr>
          <p:spPr>
            <a:xfrm>
              <a:off x="6693141" y="4273375"/>
              <a:ext cx="124880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200" dirty="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W</a:t>
              </a:r>
              <a:r>
                <a:rPr lang="en" altLang="ko-KR" sz="1200" dirty="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indow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altLang="ko-KR" sz="1200" dirty="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10 pro 21H1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18B8B18-BF25-BDC0-61DF-1063AA596100}"/>
                </a:ext>
              </a:extLst>
            </p:cNvPr>
            <p:cNvSpPr txBox="1"/>
            <p:nvPr/>
          </p:nvSpPr>
          <p:spPr>
            <a:xfrm>
              <a:off x="7759465" y="4273375"/>
              <a:ext cx="145291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200" dirty="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Max OS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200" dirty="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Monterey 12.2.1</a:t>
              </a:r>
              <a:endParaRPr lang="en" altLang="ko-KR" sz="12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  <p:pic>
        <p:nvPicPr>
          <p:cNvPr id="68" name="Google Shape;489;p44">
            <a:extLst>
              <a:ext uri="{FF2B5EF4-FFF2-40B4-BE49-F238E27FC236}">
                <a16:creationId xmlns:a16="http://schemas.microsoft.com/office/drawing/2014/main" id="{E945C7F1-9604-F52F-E296-70E6F7A3EBC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983" y="2284005"/>
            <a:ext cx="396418" cy="396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Picture 2" descr="java.util.Optional이란?">
            <a:extLst>
              <a:ext uri="{FF2B5EF4-FFF2-40B4-BE49-F238E27FC236}">
                <a16:creationId xmlns:a16="http://schemas.microsoft.com/office/drawing/2014/main" id="{1A92AEA9-E909-D807-0202-201046082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93" y="2184226"/>
            <a:ext cx="667190" cy="41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Google Shape;477;p44">
            <a:extLst>
              <a:ext uri="{FF2B5EF4-FFF2-40B4-BE49-F238E27FC236}">
                <a16:creationId xmlns:a16="http://schemas.microsoft.com/office/drawing/2014/main" id="{C3E9E066-E017-6DE2-16A7-C1199F16C062}"/>
              </a:ext>
            </a:extLst>
          </p:cNvPr>
          <p:cNvSpPr/>
          <p:nvPr/>
        </p:nvSpPr>
        <p:spPr>
          <a:xfrm>
            <a:off x="134818" y="1421485"/>
            <a:ext cx="3456917" cy="618746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Language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E1E34D9-B150-33FB-6980-7F169369DCF0}"/>
              </a:ext>
            </a:extLst>
          </p:cNvPr>
          <p:cNvSpPr txBox="1"/>
          <p:nvPr/>
        </p:nvSpPr>
        <p:spPr>
          <a:xfrm>
            <a:off x="631904" y="2737967"/>
            <a:ext cx="12427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sz="12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11.0.15.1</a:t>
            </a:r>
          </a:p>
        </p:txBody>
      </p:sp>
      <p:pic>
        <p:nvPicPr>
          <p:cNvPr id="92" name="Picture 4" descr="HTML5와 CSS3 시작">
            <a:extLst>
              <a:ext uri="{FF2B5EF4-FFF2-40B4-BE49-F238E27FC236}">
                <a16:creationId xmlns:a16="http://schemas.microsoft.com/office/drawing/2014/main" id="{70A6C6A0-64C5-C8F9-D41C-3303FD8B5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154" y="2177891"/>
            <a:ext cx="1452918" cy="56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217668ED-20C6-7E3F-F3A8-44489614D36E}"/>
              </a:ext>
            </a:extLst>
          </p:cNvPr>
          <p:cNvSpPr txBox="1"/>
          <p:nvPr/>
        </p:nvSpPr>
        <p:spPr>
          <a:xfrm>
            <a:off x="1638047" y="2737967"/>
            <a:ext cx="1953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sz="12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HTML5  JavaScript CSS</a:t>
            </a:r>
          </a:p>
        </p:txBody>
      </p:sp>
      <p:sp>
        <p:nvSpPr>
          <p:cNvPr id="88" name="Google Shape;477;p44">
            <a:extLst>
              <a:ext uri="{FF2B5EF4-FFF2-40B4-BE49-F238E27FC236}">
                <a16:creationId xmlns:a16="http://schemas.microsoft.com/office/drawing/2014/main" id="{E843C37D-5295-BD68-BC70-23132900A771}"/>
              </a:ext>
            </a:extLst>
          </p:cNvPr>
          <p:cNvSpPr/>
          <p:nvPr/>
        </p:nvSpPr>
        <p:spPr>
          <a:xfrm>
            <a:off x="3946087" y="3272670"/>
            <a:ext cx="2915465" cy="608602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Tool</a:t>
            </a:r>
          </a:p>
        </p:txBody>
      </p:sp>
      <p:pic>
        <p:nvPicPr>
          <p:cNvPr id="67" name="Google Shape;483;p44">
            <a:extLst>
              <a:ext uri="{FF2B5EF4-FFF2-40B4-BE49-F238E27FC236}">
                <a16:creationId xmlns:a16="http://schemas.microsoft.com/office/drawing/2014/main" id="{FF9769D9-7D92-38FD-C135-6CB8AC2656D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44324" y="4051061"/>
            <a:ext cx="422957" cy="479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999ACCF2-A5C4-10B0-902E-BB6CD6E8B0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744" y="4002379"/>
            <a:ext cx="1108303" cy="554151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16AD041F-E4A8-E9C2-A569-2CE4F1C15383}"/>
              </a:ext>
            </a:extLst>
          </p:cNvPr>
          <p:cNvSpPr txBox="1"/>
          <p:nvPr/>
        </p:nvSpPr>
        <p:spPr>
          <a:xfrm>
            <a:off x="5818643" y="4574141"/>
            <a:ext cx="8743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sz="12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3.9.12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E3E03E6-9232-BF2F-44FC-0D7C56C614CD}"/>
              </a:ext>
            </a:extLst>
          </p:cNvPr>
          <p:cNvSpPr txBox="1"/>
          <p:nvPr/>
        </p:nvSpPr>
        <p:spPr>
          <a:xfrm>
            <a:off x="5031674" y="4574141"/>
            <a:ext cx="6796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sz="12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5.1.5</a:t>
            </a:r>
          </a:p>
        </p:txBody>
      </p:sp>
      <p:pic>
        <p:nvPicPr>
          <p:cNvPr id="97" name="Picture 8" descr="2022년 1차 전자정부 표준프레임워크 온라인 정기교육(1.17.~23.) - 온오프믹스 :: 모임문화 플랫폼">
            <a:extLst>
              <a:ext uri="{FF2B5EF4-FFF2-40B4-BE49-F238E27FC236}">
                <a16:creationId xmlns:a16="http://schemas.microsoft.com/office/drawing/2014/main" id="{96913649-E537-0870-0DBB-0AA1788B6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81" y="4846128"/>
            <a:ext cx="583117" cy="58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1602AC3D-0FB5-C688-23AE-8DAD9C2AA410}"/>
              </a:ext>
            </a:extLst>
          </p:cNvPr>
          <p:cNvSpPr txBox="1"/>
          <p:nvPr/>
        </p:nvSpPr>
        <p:spPr>
          <a:xfrm>
            <a:off x="4936162" y="5455050"/>
            <a:ext cx="8743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sz="12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3.10.0</a:t>
            </a:r>
          </a:p>
        </p:txBody>
      </p:sp>
      <p:pic>
        <p:nvPicPr>
          <p:cNvPr id="99" name="Picture 10" descr="Spring IO · GitHub">
            <a:extLst>
              <a:ext uri="{FF2B5EF4-FFF2-40B4-BE49-F238E27FC236}">
                <a16:creationId xmlns:a16="http://schemas.microsoft.com/office/drawing/2014/main" id="{2F115CE8-2E1D-C838-CBEF-B951DD9D4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484" y="4846128"/>
            <a:ext cx="553467" cy="55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20E9EFAD-1202-45CC-2FCD-0BE45DD5A6DA}"/>
              </a:ext>
            </a:extLst>
          </p:cNvPr>
          <p:cNvSpPr txBox="1"/>
          <p:nvPr/>
        </p:nvSpPr>
        <p:spPr>
          <a:xfrm>
            <a:off x="4164679" y="5455050"/>
            <a:ext cx="6796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sz="12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3.9.18</a:t>
            </a:r>
          </a:p>
        </p:txBody>
      </p:sp>
      <p:pic>
        <p:nvPicPr>
          <p:cNvPr id="101" name="Picture 12" descr="아나콘다프롬프트를 이용한 Qt, PyQt 재설치">
            <a:extLst>
              <a:ext uri="{FF2B5EF4-FFF2-40B4-BE49-F238E27FC236}">
                <a16:creationId xmlns:a16="http://schemas.microsoft.com/office/drawing/2014/main" id="{C7099DCF-F4C2-3414-418A-E1B72539D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678" y="4134548"/>
            <a:ext cx="747429" cy="36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1094D27F-7897-92F9-D820-599E0584E542}"/>
              </a:ext>
            </a:extLst>
          </p:cNvPr>
          <p:cNvSpPr txBox="1"/>
          <p:nvPr/>
        </p:nvSpPr>
        <p:spPr>
          <a:xfrm>
            <a:off x="4114678" y="4574141"/>
            <a:ext cx="7677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sz="12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2022.05</a:t>
            </a:r>
          </a:p>
        </p:txBody>
      </p:sp>
      <p:pic>
        <p:nvPicPr>
          <p:cNvPr id="103" name="Picture 14" descr="LabelImg - Crunchbase Company Profile &amp; Funding">
            <a:extLst>
              <a:ext uri="{FF2B5EF4-FFF2-40B4-BE49-F238E27FC236}">
                <a16:creationId xmlns:a16="http://schemas.microsoft.com/office/drawing/2014/main" id="{CD20AED4-378D-C08D-218A-51219C33B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741" y="4881768"/>
            <a:ext cx="696122" cy="57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5ECCD3B6-F73E-DCAA-0C29-987B3D7811A3}"/>
              </a:ext>
            </a:extLst>
          </p:cNvPr>
          <p:cNvSpPr txBox="1"/>
          <p:nvPr/>
        </p:nvSpPr>
        <p:spPr>
          <a:xfrm>
            <a:off x="5818643" y="5455050"/>
            <a:ext cx="8743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sz="12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1.8.6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27B5148-6F74-DA9B-6E11-D43CAC81B6C5}"/>
              </a:ext>
            </a:extLst>
          </p:cNvPr>
          <p:cNvSpPr txBox="1"/>
          <p:nvPr/>
        </p:nvSpPr>
        <p:spPr>
          <a:xfrm>
            <a:off x="1694887" y="5550617"/>
            <a:ext cx="8223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sz="12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2.9.1</a:t>
            </a:r>
          </a:p>
        </p:txBody>
      </p:sp>
      <p:pic>
        <p:nvPicPr>
          <p:cNvPr id="76" name="Picture 6" descr="텐서플로 - 위키백과, 우리 모두의 백과사전">
            <a:extLst>
              <a:ext uri="{FF2B5EF4-FFF2-40B4-BE49-F238E27FC236}">
                <a16:creationId xmlns:a16="http://schemas.microsoft.com/office/drawing/2014/main" id="{353CFC44-2DBE-49B7-20C3-F3C541439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063" y="4977276"/>
            <a:ext cx="695054" cy="57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06DBB481-A72C-01C9-E156-D4890E007F98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344" y="4079457"/>
            <a:ext cx="948913" cy="524490"/>
          </a:xfrm>
          <a:prstGeom prst="rect">
            <a:avLst/>
          </a:prstGeom>
        </p:spPr>
      </p:pic>
      <p:pic>
        <p:nvPicPr>
          <p:cNvPr id="80" name="Picture 4" descr="Python] Process간 Numpy Array 공유하기 -1편">
            <a:extLst>
              <a:ext uri="{FF2B5EF4-FFF2-40B4-BE49-F238E27FC236}">
                <a16:creationId xmlns:a16="http://schemas.microsoft.com/office/drawing/2014/main" id="{9D6801DA-EDC4-E4A1-A870-069CD39DB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04" y="4058748"/>
            <a:ext cx="679599" cy="67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8" descr="Keras, Tensorflow에서 GPU 똑똑하게 사용하기 - 1부">
            <a:extLst>
              <a:ext uri="{FF2B5EF4-FFF2-40B4-BE49-F238E27FC236}">
                <a16:creationId xmlns:a16="http://schemas.microsoft.com/office/drawing/2014/main" id="{231C46C0-5D9D-08D7-BE9F-E293F5D85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553" y="4791686"/>
            <a:ext cx="1011653" cy="101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FEB20917-A79E-371E-F874-A4C700EC67F8}"/>
              </a:ext>
            </a:extLst>
          </p:cNvPr>
          <p:cNvSpPr txBox="1"/>
          <p:nvPr/>
        </p:nvSpPr>
        <p:spPr>
          <a:xfrm>
            <a:off x="2896645" y="5550617"/>
            <a:ext cx="6796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sz="12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2.9.0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5CE47DC-609A-E808-D53A-A3713EA8D7AC}"/>
              </a:ext>
            </a:extLst>
          </p:cNvPr>
          <p:cNvSpPr txBox="1"/>
          <p:nvPr/>
        </p:nvSpPr>
        <p:spPr>
          <a:xfrm>
            <a:off x="426786" y="4635022"/>
            <a:ext cx="679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sz="12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1.12.5</a:t>
            </a:r>
          </a:p>
        </p:txBody>
      </p:sp>
      <p:sp>
        <p:nvSpPr>
          <p:cNvPr id="85" name="Google Shape;477;p44">
            <a:extLst>
              <a:ext uri="{FF2B5EF4-FFF2-40B4-BE49-F238E27FC236}">
                <a16:creationId xmlns:a16="http://schemas.microsoft.com/office/drawing/2014/main" id="{E8D28286-44DB-6EAA-FDD4-3356CC35479E}"/>
              </a:ext>
            </a:extLst>
          </p:cNvPr>
          <p:cNvSpPr/>
          <p:nvPr/>
        </p:nvSpPr>
        <p:spPr>
          <a:xfrm>
            <a:off x="135398" y="3272670"/>
            <a:ext cx="3644536" cy="618746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Python - Library</a:t>
            </a:r>
          </a:p>
        </p:txBody>
      </p:sp>
      <p:pic>
        <p:nvPicPr>
          <p:cNvPr id="94" name="Picture 6" descr="OpenCV with Python] - 01. OpenCV 시작하기">
            <a:extLst>
              <a:ext uri="{FF2B5EF4-FFF2-40B4-BE49-F238E27FC236}">
                <a16:creationId xmlns:a16="http://schemas.microsoft.com/office/drawing/2014/main" id="{A70F04D2-2D3E-9DEB-90AE-0AE072DD6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763" y="3988709"/>
            <a:ext cx="889066" cy="55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C5C0F176-D882-2F43-0191-10EF71C99B67}"/>
              </a:ext>
            </a:extLst>
          </p:cNvPr>
          <p:cNvSpPr txBox="1"/>
          <p:nvPr/>
        </p:nvSpPr>
        <p:spPr>
          <a:xfrm>
            <a:off x="2805795" y="4635022"/>
            <a:ext cx="9745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sz="12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4.6.0.66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FBFD05D-1532-6036-2A8B-7C1D8D7D214F}"/>
              </a:ext>
            </a:extLst>
          </p:cNvPr>
          <p:cNvSpPr txBox="1"/>
          <p:nvPr/>
        </p:nvSpPr>
        <p:spPr>
          <a:xfrm>
            <a:off x="1617635" y="4635022"/>
            <a:ext cx="1016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sz="12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YOLOv3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D8E00B-FD11-7D61-3B89-3413C01959DF}"/>
              </a:ext>
            </a:extLst>
          </p:cNvPr>
          <p:cNvSpPr txBox="1"/>
          <p:nvPr/>
        </p:nvSpPr>
        <p:spPr>
          <a:xfrm>
            <a:off x="442837" y="5550617"/>
            <a:ext cx="679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sz="12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1.6.1</a:t>
            </a:r>
          </a:p>
        </p:txBody>
      </p:sp>
      <p:pic>
        <p:nvPicPr>
          <p:cNvPr id="106" name="그림 105">
            <a:extLst>
              <a:ext uri="{FF2B5EF4-FFF2-40B4-BE49-F238E27FC236}">
                <a16:creationId xmlns:a16="http://schemas.microsoft.com/office/drawing/2014/main" id="{8888F9D8-3841-C0C6-0CB2-35835E6B88A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0877" y="5069847"/>
            <a:ext cx="1285875" cy="400050"/>
          </a:xfrm>
          <a:prstGeom prst="rect">
            <a:avLst/>
          </a:prstGeom>
        </p:spPr>
      </p:pic>
      <p:sp>
        <p:nvSpPr>
          <p:cNvPr id="96" name="Google Shape;477;p44">
            <a:extLst>
              <a:ext uri="{FF2B5EF4-FFF2-40B4-BE49-F238E27FC236}">
                <a16:creationId xmlns:a16="http://schemas.microsoft.com/office/drawing/2014/main" id="{883CF3F2-99CC-70F5-95B5-EED3E93A8186}"/>
              </a:ext>
            </a:extLst>
          </p:cNvPr>
          <p:cNvSpPr/>
          <p:nvPr/>
        </p:nvSpPr>
        <p:spPr>
          <a:xfrm>
            <a:off x="3723773" y="1421485"/>
            <a:ext cx="2690823" cy="618746"/>
          </a:xfrm>
          <a:prstGeom prst="rect">
            <a:avLst/>
          </a:prstGeom>
          <a:ln>
            <a:solidFill>
              <a:srgbClr val="0000CC"/>
            </a:solidFill>
          </a:ln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Java - Library</a:t>
            </a:r>
          </a:p>
        </p:txBody>
      </p:sp>
      <p:pic>
        <p:nvPicPr>
          <p:cNvPr id="107" name="그림 106">
            <a:extLst>
              <a:ext uri="{FF2B5EF4-FFF2-40B4-BE49-F238E27FC236}">
                <a16:creationId xmlns:a16="http://schemas.microsoft.com/office/drawing/2014/main" id="{2585E5CB-E713-82FC-0959-5F75F0DAF38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675425" y="2265718"/>
            <a:ext cx="1504950" cy="48577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CAB8A340-7E25-B6D6-78C7-570BC59583B5}"/>
              </a:ext>
            </a:extLst>
          </p:cNvPr>
          <p:cNvSpPr txBox="1"/>
          <p:nvPr/>
        </p:nvSpPr>
        <p:spPr>
          <a:xfrm>
            <a:off x="4134610" y="2819454"/>
            <a:ext cx="679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sz="12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1.0.3</a:t>
            </a:r>
          </a:p>
        </p:txBody>
      </p:sp>
      <p:pic>
        <p:nvPicPr>
          <p:cNvPr id="109" name="Picture 18" descr="jQuery Basics | PoiemaWeb">
            <a:extLst>
              <a:ext uri="{FF2B5EF4-FFF2-40B4-BE49-F238E27FC236}">
                <a16:creationId xmlns:a16="http://schemas.microsoft.com/office/drawing/2014/main" id="{F45BA272-C96B-4E2F-02CE-7EC59AC20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840" y="2116727"/>
            <a:ext cx="1199158" cy="65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851DDEA4-9FC0-3D4B-650C-0CEACB113C62}"/>
              </a:ext>
            </a:extLst>
          </p:cNvPr>
          <p:cNvSpPr txBox="1"/>
          <p:nvPr/>
        </p:nvSpPr>
        <p:spPr>
          <a:xfrm>
            <a:off x="5458619" y="2819454"/>
            <a:ext cx="679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sz="12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3.6.0</a:t>
            </a:r>
          </a:p>
        </p:txBody>
      </p:sp>
      <p:pic>
        <p:nvPicPr>
          <p:cNvPr id="66" name="Picture 20" descr="Tomcat] 톰캣에 Context 추가하기">
            <a:extLst>
              <a:ext uri="{FF2B5EF4-FFF2-40B4-BE49-F238E27FC236}">
                <a16:creationId xmlns:a16="http://schemas.microsoft.com/office/drawing/2014/main" id="{E792C863-1F4E-D982-02D4-9E613E0AE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688" y="2171179"/>
            <a:ext cx="1304900" cy="66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Google Shape;477;p44">
            <a:extLst>
              <a:ext uri="{FF2B5EF4-FFF2-40B4-BE49-F238E27FC236}">
                <a16:creationId xmlns:a16="http://schemas.microsoft.com/office/drawing/2014/main" id="{64B992A2-6652-DBB3-5121-40752209D618}"/>
              </a:ext>
            </a:extLst>
          </p:cNvPr>
          <p:cNvSpPr/>
          <p:nvPr/>
        </p:nvSpPr>
        <p:spPr>
          <a:xfrm>
            <a:off x="6546634" y="1421485"/>
            <a:ext cx="2091243" cy="618746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Real Time Service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614D1B2-BE79-9296-FA9E-CC24E63DB8E0}"/>
              </a:ext>
            </a:extLst>
          </p:cNvPr>
          <p:cNvSpPr txBox="1"/>
          <p:nvPr/>
        </p:nvSpPr>
        <p:spPr>
          <a:xfrm>
            <a:off x="6663869" y="2819454"/>
            <a:ext cx="9745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sz="12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9.0.64</a:t>
            </a:r>
          </a:p>
        </p:txBody>
      </p:sp>
      <p:pic>
        <p:nvPicPr>
          <p:cNvPr id="113" name="Picture 22" descr="아파치 액티브MQ - 위키백과, 우리 모두의 백과사전">
            <a:extLst>
              <a:ext uri="{FF2B5EF4-FFF2-40B4-BE49-F238E27FC236}">
                <a16:creationId xmlns:a16="http://schemas.microsoft.com/office/drawing/2014/main" id="{3DD3367E-F167-8AA9-584D-96FDCFE06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277" y="2223689"/>
            <a:ext cx="679600" cy="55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6D9675F3-EE12-F744-2F7E-14C854B50D1C}"/>
              </a:ext>
            </a:extLst>
          </p:cNvPr>
          <p:cNvSpPr txBox="1"/>
          <p:nvPr/>
        </p:nvSpPr>
        <p:spPr>
          <a:xfrm>
            <a:off x="7829556" y="2819454"/>
            <a:ext cx="9745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sz="12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5.16.3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45CCF860-1411-0C1B-9DB7-4AB0346BB2D1}"/>
              </a:ext>
            </a:extLst>
          </p:cNvPr>
          <p:cNvSpPr txBox="1"/>
          <p:nvPr/>
        </p:nvSpPr>
        <p:spPr>
          <a:xfrm>
            <a:off x="-180562" y="2737967"/>
            <a:ext cx="12427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sz="12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3.9.12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E4E7B9E-BBCA-6F45-8976-18B0328E374C}"/>
              </a:ext>
            </a:extLst>
          </p:cNvPr>
          <p:cNvSpPr/>
          <p:nvPr/>
        </p:nvSpPr>
        <p:spPr>
          <a:xfrm>
            <a:off x="235938" y="868286"/>
            <a:ext cx="7550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dirty="0">
                <a:ln>
                  <a:solidFill>
                    <a:srgbClr val="4F81BD">
                      <a:alpha val="0"/>
                    </a:srgbClr>
                  </a:solidFill>
                </a:ln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인공지능 </a:t>
            </a:r>
            <a:r>
              <a:rPr kumimoji="0" lang="ko-KR" altLang="en-US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모델 및 </a:t>
            </a:r>
            <a:r>
              <a:rPr kumimoji="0" lang="ko-KR" altLang="en-US" u="none" strike="noStrike" kern="1200" cap="none" spc="0" normalizeH="0" baseline="0" noProof="0" dirty="0" err="1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웹서비스</a:t>
            </a:r>
            <a:r>
              <a:rPr kumimoji="0" lang="ko-KR" altLang="en-US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구축을 위한 다양한 개발도구 활용 </a:t>
            </a:r>
          </a:p>
        </p:txBody>
      </p:sp>
      <p:sp>
        <p:nvSpPr>
          <p:cNvPr id="54" name="Google Shape;477;p44">
            <a:extLst>
              <a:ext uri="{FF2B5EF4-FFF2-40B4-BE49-F238E27FC236}">
                <a16:creationId xmlns:a16="http://schemas.microsoft.com/office/drawing/2014/main" id="{7E15829D-EB43-F749-A348-83B0BB90E734}"/>
              </a:ext>
            </a:extLst>
          </p:cNvPr>
          <p:cNvSpPr/>
          <p:nvPr/>
        </p:nvSpPr>
        <p:spPr>
          <a:xfrm>
            <a:off x="6452874" y="828264"/>
            <a:ext cx="1207942" cy="31209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딥러닝</a:t>
            </a:r>
            <a:r>
              <a:rPr lang="ko-KR" altLang="en-US" sz="10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개발 프레임워크</a:t>
            </a:r>
            <a:endParaRPr lang="en-US" altLang="ko-KR" sz="10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55" name="Google Shape;477;p44">
            <a:extLst>
              <a:ext uri="{FF2B5EF4-FFF2-40B4-BE49-F238E27FC236}">
                <a16:creationId xmlns:a16="http://schemas.microsoft.com/office/drawing/2014/main" id="{701D9C40-6AB9-D64B-9428-04428A926BC4}"/>
              </a:ext>
            </a:extLst>
          </p:cNvPr>
          <p:cNvSpPr/>
          <p:nvPr/>
        </p:nvSpPr>
        <p:spPr>
          <a:xfrm>
            <a:off x="7720077" y="829681"/>
            <a:ext cx="1193535" cy="300836"/>
          </a:xfrm>
          <a:prstGeom prst="rect">
            <a:avLst/>
          </a:prstGeom>
          <a:ln>
            <a:solidFill>
              <a:srgbClr val="0000CC"/>
            </a:solidFill>
          </a:ln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운영환경</a:t>
            </a:r>
            <a:r>
              <a:rPr lang="ko-KR" altLang="en-US" sz="10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프레임워크</a:t>
            </a:r>
            <a:endParaRPr lang="en-US" sz="10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0306A88C-FC82-7010-E2FB-2891235F92B4}"/>
              </a:ext>
            </a:extLst>
          </p:cNvPr>
          <p:cNvSpPr/>
          <p:nvPr/>
        </p:nvSpPr>
        <p:spPr>
          <a:xfrm>
            <a:off x="215181" y="73862"/>
            <a:ext cx="30438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2948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데이터 분석 방법론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DA96913-F401-4658-A192-100918A2691E}"/>
              </a:ext>
            </a:extLst>
          </p:cNvPr>
          <p:cNvSpPr/>
          <p:nvPr/>
        </p:nvSpPr>
        <p:spPr>
          <a:xfrm>
            <a:off x="52114" y="437399"/>
            <a:ext cx="10999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1</a:t>
            </a:r>
            <a:r>
              <a:rPr kumimoji="0" lang="en-US" altLang="ko-KR" sz="1000" b="1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 </a:t>
            </a:r>
            <a:r>
              <a:rPr lang="ko-KR" altLang="en-US" sz="10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프로젝트 </a:t>
            </a:r>
            <a:r>
              <a:rPr kumimoji="0" lang="ko-KR" altLang="en-US" sz="1000" b="1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개요 </a:t>
            </a:r>
            <a:endParaRPr kumimoji="0" lang="en-US" altLang="ko-KR" sz="1000" b="1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9842A8-5894-964E-870C-C020BC68FCFB}"/>
              </a:ext>
            </a:extLst>
          </p:cNvPr>
          <p:cNvSpPr/>
          <p:nvPr/>
        </p:nvSpPr>
        <p:spPr>
          <a:xfrm>
            <a:off x="235938" y="868286"/>
            <a:ext cx="8779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latinLnBrk="1">
              <a:defRPr/>
            </a:pP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데이터 분석 방법론은 데이터의 가치를 찾아 갈 수 있도록 체계적인 절차와 방법을 정리한 것</a:t>
            </a:r>
            <a:endParaRPr kumimoji="0" lang="ko-KR" altLang="en-US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effectLst/>
              <a:uLnTx/>
              <a:uFillTx/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D5FAD45-80DC-EC4C-B176-71FBFB481D54}"/>
              </a:ext>
            </a:extLst>
          </p:cNvPr>
          <p:cNvGrpSpPr/>
          <p:nvPr/>
        </p:nvGrpSpPr>
        <p:grpSpPr>
          <a:xfrm>
            <a:off x="538175" y="1485480"/>
            <a:ext cx="8082600" cy="4016057"/>
            <a:chOff x="538175" y="1435785"/>
            <a:chExt cx="8082600" cy="401605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6069224-A797-B14F-8B2E-CF6B14C0C0DB}"/>
                </a:ext>
              </a:extLst>
            </p:cNvPr>
            <p:cNvSpPr txBox="1"/>
            <p:nvPr/>
          </p:nvSpPr>
          <p:spPr>
            <a:xfrm>
              <a:off x="1159245" y="3813550"/>
              <a:ext cx="6335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결과</a:t>
              </a:r>
            </a:p>
          </p:txBody>
        </p:sp>
        <p:sp>
          <p:nvSpPr>
            <p:cNvPr id="66" name="Google Shape;462;p30">
              <a:extLst>
                <a:ext uri="{FF2B5EF4-FFF2-40B4-BE49-F238E27FC236}">
                  <a16:creationId xmlns:a16="http://schemas.microsoft.com/office/drawing/2014/main" id="{BA19E3D5-F62E-C140-88D0-CB5A98115114}"/>
                </a:ext>
              </a:extLst>
            </p:cNvPr>
            <p:cNvSpPr/>
            <p:nvPr/>
          </p:nvSpPr>
          <p:spPr>
            <a:xfrm>
              <a:off x="569981" y="4289926"/>
              <a:ext cx="1357500" cy="559146"/>
            </a:xfrm>
            <a:prstGeom prst="rect">
              <a:avLst/>
            </a:prstGeom>
            <a:solidFill>
              <a:srgbClr val="FCD58D"/>
            </a:solidFill>
            <a:ln w="38100" cap="flat" cmpd="sng">
              <a:solidFill>
                <a:srgbClr val="FCD58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  <p:sp>
          <p:nvSpPr>
            <p:cNvPr id="67" name="Google Shape;463;p30">
              <a:extLst>
                <a:ext uri="{FF2B5EF4-FFF2-40B4-BE49-F238E27FC236}">
                  <a16:creationId xmlns:a16="http://schemas.microsoft.com/office/drawing/2014/main" id="{FC212A42-127F-E841-8BE0-ED84A9CC1EBC}"/>
                </a:ext>
              </a:extLst>
            </p:cNvPr>
            <p:cNvSpPr/>
            <p:nvPr/>
          </p:nvSpPr>
          <p:spPr>
            <a:xfrm>
              <a:off x="569969" y="1435785"/>
              <a:ext cx="1357500" cy="304676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1371600" rIns="0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300">
                <a:solidFill>
                  <a:srgbClr val="FFFFFF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300">
                <a:solidFill>
                  <a:srgbClr val="FFFFFF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300">
                <a:solidFill>
                  <a:srgbClr val="FFFFFF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300">
                <a:solidFill>
                  <a:srgbClr val="FFFFFF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  <p:sp>
          <p:nvSpPr>
            <p:cNvPr id="68" name="Google Shape;464;p30">
              <a:extLst>
                <a:ext uri="{FF2B5EF4-FFF2-40B4-BE49-F238E27FC236}">
                  <a16:creationId xmlns:a16="http://schemas.microsoft.com/office/drawing/2014/main" id="{2ECE5BAA-ECF9-AA4A-B85E-9C7E4DEFDFB6}"/>
                </a:ext>
              </a:extLst>
            </p:cNvPr>
            <p:cNvSpPr/>
            <p:nvPr/>
          </p:nvSpPr>
          <p:spPr>
            <a:xfrm>
              <a:off x="843269" y="1655308"/>
              <a:ext cx="810900" cy="810900"/>
            </a:xfrm>
            <a:prstGeom prst="ellipse">
              <a:avLst/>
            </a:prstGeom>
            <a:solidFill>
              <a:srgbClr val="FCD5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A6D88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  <p:sp>
          <p:nvSpPr>
            <p:cNvPr id="69" name="Google Shape;465;p30">
              <a:extLst>
                <a:ext uri="{FF2B5EF4-FFF2-40B4-BE49-F238E27FC236}">
                  <a16:creationId xmlns:a16="http://schemas.microsoft.com/office/drawing/2014/main" id="{043EB720-9FAE-6E47-8B6F-E732F3F77165}"/>
                </a:ext>
              </a:extLst>
            </p:cNvPr>
            <p:cNvSpPr txBox="1"/>
            <p:nvPr/>
          </p:nvSpPr>
          <p:spPr>
            <a:xfrm>
              <a:off x="569981" y="3305213"/>
              <a:ext cx="1357500" cy="50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275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lt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  <a:sym typeface="Roboto"/>
                </a:rPr>
                <a:t>분석 데이터 생성</a:t>
              </a:r>
              <a:endParaRPr sz="1200" dirty="0">
                <a:solidFill>
                  <a:schemeClr val="lt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Roboto"/>
              </a:endParaRPr>
            </a:p>
          </p:txBody>
        </p:sp>
        <p:sp>
          <p:nvSpPr>
            <p:cNvPr id="70" name="Google Shape;466;p30">
              <a:extLst>
                <a:ext uri="{FF2B5EF4-FFF2-40B4-BE49-F238E27FC236}">
                  <a16:creationId xmlns:a16="http://schemas.microsoft.com/office/drawing/2014/main" id="{093FD50E-C2CD-4240-82C0-A843D0999DCE}"/>
                </a:ext>
              </a:extLst>
            </p:cNvPr>
            <p:cNvSpPr txBox="1"/>
            <p:nvPr/>
          </p:nvSpPr>
          <p:spPr>
            <a:xfrm>
              <a:off x="569981" y="2794610"/>
              <a:ext cx="1357500" cy="45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8180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  <a:sym typeface="Fira Sans Extra Condensed Medium"/>
                </a:rPr>
                <a:t>Sampling</a:t>
              </a:r>
              <a:endParaRPr dirty="0">
                <a:solidFill>
                  <a:schemeClr val="lt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Fira Sans Extra Condensed Medium"/>
              </a:endParaRPr>
            </a:p>
          </p:txBody>
        </p:sp>
        <p:sp>
          <p:nvSpPr>
            <p:cNvPr id="71" name="Google Shape;467;p30">
              <a:extLst>
                <a:ext uri="{FF2B5EF4-FFF2-40B4-BE49-F238E27FC236}">
                  <a16:creationId xmlns:a16="http://schemas.microsoft.com/office/drawing/2014/main" id="{6964BFCB-7605-1744-AA3B-07EFE5EA3A54}"/>
                </a:ext>
              </a:extLst>
            </p:cNvPr>
            <p:cNvSpPr/>
            <p:nvPr/>
          </p:nvSpPr>
          <p:spPr>
            <a:xfrm>
              <a:off x="2214027" y="4289926"/>
              <a:ext cx="1357500" cy="559146"/>
            </a:xfrm>
            <a:prstGeom prst="rect">
              <a:avLst/>
            </a:prstGeom>
            <a:solidFill>
              <a:srgbClr val="FFB55C"/>
            </a:solidFill>
            <a:ln w="38100" cap="flat" cmpd="sng">
              <a:solidFill>
                <a:srgbClr val="FFB55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  <p:sp>
          <p:nvSpPr>
            <p:cNvPr id="72" name="Google Shape;468;p30">
              <a:extLst>
                <a:ext uri="{FF2B5EF4-FFF2-40B4-BE49-F238E27FC236}">
                  <a16:creationId xmlns:a16="http://schemas.microsoft.com/office/drawing/2014/main" id="{796693F9-912B-2141-A380-6392C3D07DF6}"/>
                </a:ext>
              </a:extLst>
            </p:cNvPr>
            <p:cNvSpPr/>
            <p:nvPr/>
          </p:nvSpPr>
          <p:spPr>
            <a:xfrm>
              <a:off x="2214018" y="1435785"/>
              <a:ext cx="1357500" cy="304676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1371600" rIns="0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300">
                <a:solidFill>
                  <a:srgbClr val="FFFFFF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300">
                <a:solidFill>
                  <a:srgbClr val="FFFFFF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300">
                <a:solidFill>
                  <a:srgbClr val="FFFFFF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300">
                <a:solidFill>
                  <a:srgbClr val="FFFFFF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300">
                <a:solidFill>
                  <a:srgbClr val="FFFFFF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  <p:sp>
          <p:nvSpPr>
            <p:cNvPr id="73" name="Google Shape;469;p30">
              <a:extLst>
                <a:ext uri="{FF2B5EF4-FFF2-40B4-BE49-F238E27FC236}">
                  <a16:creationId xmlns:a16="http://schemas.microsoft.com/office/drawing/2014/main" id="{ED237C68-9F12-224C-BED6-AA5A6C549099}"/>
                </a:ext>
              </a:extLst>
            </p:cNvPr>
            <p:cNvSpPr/>
            <p:nvPr/>
          </p:nvSpPr>
          <p:spPr>
            <a:xfrm>
              <a:off x="2487318" y="1655308"/>
              <a:ext cx="810900" cy="810900"/>
            </a:xfrm>
            <a:prstGeom prst="ellipse">
              <a:avLst/>
            </a:prstGeom>
            <a:solidFill>
              <a:srgbClr val="FFB5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68FDA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  <p:sp>
          <p:nvSpPr>
            <p:cNvPr id="74" name="Google Shape;470;p30">
              <a:extLst>
                <a:ext uri="{FF2B5EF4-FFF2-40B4-BE49-F238E27FC236}">
                  <a16:creationId xmlns:a16="http://schemas.microsoft.com/office/drawing/2014/main" id="{F9764CB6-7CD3-1D4C-8EED-C0062A075FA6}"/>
                </a:ext>
              </a:extLst>
            </p:cNvPr>
            <p:cNvSpPr txBox="1"/>
            <p:nvPr/>
          </p:nvSpPr>
          <p:spPr>
            <a:xfrm>
              <a:off x="2214009" y="3305213"/>
              <a:ext cx="1357500" cy="50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275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lt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  <a:sym typeface="Roboto"/>
                </a:rPr>
                <a:t>탐색적 자료분석</a:t>
              </a:r>
              <a:endParaRPr lang="en-US" altLang="ko-KR" sz="1200" dirty="0">
                <a:solidFill>
                  <a:schemeClr val="lt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Roboto"/>
              </a:endParaRPr>
            </a:p>
            <a:p>
              <a:pPr marL="0" marR="0" lvl="0" indent="0" algn="ctr" rtl="0">
                <a:lnSpc>
                  <a:spcPct val="115000"/>
                </a:lnSpc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lt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  <a:sym typeface="Roboto"/>
                </a:rPr>
                <a:t>기술통계분석</a:t>
              </a:r>
              <a:endParaRPr sz="1200" dirty="0">
                <a:solidFill>
                  <a:schemeClr val="lt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Roboto"/>
              </a:endParaRPr>
            </a:p>
          </p:txBody>
        </p:sp>
        <p:sp>
          <p:nvSpPr>
            <p:cNvPr id="75" name="Google Shape;471;p30">
              <a:extLst>
                <a:ext uri="{FF2B5EF4-FFF2-40B4-BE49-F238E27FC236}">
                  <a16:creationId xmlns:a16="http://schemas.microsoft.com/office/drawing/2014/main" id="{8D6B4CDE-428F-B642-86F9-F8B41D1D3159}"/>
                </a:ext>
              </a:extLst>
            </p:cNvPr>
            <p:cNvSpPr txBox="1"/>
            <p:nvPr/>
          </p:nvSpPr>
          <p:spPr>
            <a:xfrm>
              <a:off x="2214034" y="2794110"/>
              <a:ext cx="1357500" cy="48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8180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lt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  <a:sym typeface="Fira Sans Extra Condensed Medium"/>
                </a:rPr>
                <a:t>Exploration</a:t>
              </a:r>
              <a:endParaRPr dirty="0">
                <a:solidFill>
                  <a:schemeClr val="lt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Fira Sans Extra Condensed Medium"/>
              </a:endParaRPr>
            </a:p>
          </p:txBody>
        </p:sp>
        <p:sp>
          <p:nvSpPr>
            <p:cNvPr id="76" name="Google Shape;472;p30">
              <a:extLst>
                <a:ext uri="{FF2B5EF4-FFF2-40B4-BE49-F238E27FC236}">
                  <a16:creationId xmlns:a16="http://schemas.microsoft.com/office/drawing/2014/main" id="{AF7CF9D9-1083-F54D-A925-E253ADCE4FBA}"/>
                </a:ext>
              </a:extLst>
            </p:cNvPr>
            <p:cNvSpPr/>
            <p:nvPr/>
          </p:nvSpPr>
          <p:spPr>
            <a:xfrm>
              <a:off x="3858074" y="4289926"/>
              <a:ext cx="1357500" cy="559146"/>
            </a:xfrm>
            <a:prstGeom prst="rect">
              <a:avLst/>
            </a:prstGeom>
            <a:solidFill>
              <a:srgbClr val="FC936E"/>
            </a:solidFill>
            <a:ln w="38100" cap="flat" cmpd="sng">
              <a:solidFill>
                <a:srgbClr val="FC936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  <p:sp>
          <p:nvSpPr>
            <p:cNvPr id="77" name="Google Shape;473;p30">
              <a:extLst>
                <a:ext uri="{FF2B5EF4-FFF2-40B4-BE49-F238E27FC236}">
                  <a16:creationId xmlns:a16="http://schemas.microsoft.com/office/drawing/2014/main" id="{09B59675-F4C3-9C4A-AC8A-698527E8C7E1}"/>
                </a:ext>
              </a:extLst>
            </p:cNvPr>
            <p:cNvSpPr/>
            <p:nvPr/>
          </p:nvSpPr>
          <p:spPr>
            <a:xfrm>
              <a:off x="3858068" y="1435785"/>
              <a:ext cx="1357500" cy="304676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 w="381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1371600" rIns="0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300">
                <a:solidFill>
                  <a:srgbClr val="FFFFFF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300">
                <a:solidFill>
                  <a:srgbClr val="FFFFFF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300">
                <a:solidFill>
                  <a:srgbClr val="FFFFFF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300">
                <a:solidFill>
                  <a:srgbClr val="FFFFFF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300">
                <a:solidFill>
                  <a:srgbClr val="FFFFFF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  <p:sp>
          <p:nvSpPr>
            <p:cNvPr id="78" name="Google Shape;474;p30">
              <a:extLst>
                <a:ext uri="{FF2B5EF4-FFF2-40B4-BE49-F238E27FC236}">
                  <a16:creationId xmlns:a16="http://schemas.microsoft.com/office/drawing/2014/main" id="{E819D627-782A-7A44-8D39-F0D72873DEFC}"/>
                </a:ext>
              </a:extLst>
            </p:cNvPr>
            <p:cNvSpPr/>
            <p:nvPr/>
          </p:nvSpPr>
          <p:spPr>
            <a:xfrm>
              <a:off x="4131368" y="1655308"/>
              <a:ext cx="810900" cy="810900"/>
            </a:xfrm>
            <a:prstGeom prst="ellipse">
              <a:avLst/>
            </a:prstGeom>
            <a:solidFill>
              <a:srgbClr val="FC93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CB6C9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  <p:sp>
          <p:nvSpPr>
            <p:cNvPr id="79" name="Google Shape;475;p30">
              <a:extLst>
                <a:ext uri="{FF2B5EF4-FFF2-40B4-BE49-F238E27FC236}">
                  <a16:creationId xmlns:a16="http://schemas.microsoft.com/office/drawing/2014/main" id="{6E6204F9-67EA-0445-8DB9-5741141601BB}"/>
                </a:ext>
              </a:extLst>
            </p:cNvPr>
            <p:cNvSpPr txBox="1"/>
            <p:nvPr/>
          </p:nvSpPr>
          <p:spPr>
            <a:xfrm>
              <a:off x="3858063" y="3305213"/>
              <a:ext cx="1357500" cy="823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275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lt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  <a:sym typeface="Roboto"/>
                </a:rPr>
                <a:t>분석 데이터 전처리</a:t>
              </a:r>
              <a:endParaRPr lang="en-US" altLang="ko-KR" sz="1200" dirty="0">
                <a:solidFill>
                  <a:schemeClr val="lt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Roboto"/>
              </a:endParaRPr>
            </a:p>
            <a:p>
              <a:pPr marL="0" marR="0" lvl="0" indent="0" algn="ctr" rtl="0">
                <a:lnSpc>
                  <a:spcPct val="115000"/>
                </a:lnSpc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ko-KR" altLang="en-US" sz="1200" dirty="0" err="1">
                  <a:solidFill>
                    <a:schemeClr val="lt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  <a:sym typeface="Roboto"/>
                </a:rPr>
                <a:t>정보표현</a:t>
              </a:r>
              <a:r>
                <a:rPr lang="ko-KR" altLang="en-US" sz="1200" dirty="0">
                  <a:solidFill>
                    <a:schemeClr val="lt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  <a:sym typeface="Roboto"/>
                </a:rPr>
                <a:t> 극대화</a:t>
              </a:r>
              <a:endParaRPr lang="en-US" altLang="ko-KR" sz="1200" dirty="0">
                <a:solidFill>
                  <a:schemeClr val="lt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Roboto"/>
              </a:endParaRPr>
            </a:p>
            <a:p>
              <a:pPr marL="0" marR="0" lvl="0" indent="0" algn="ctr" rtl="0">
                <a:lnSpc>
                  <a:spcPct val="115000"/>
                </a:lnSpc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ko-KR" altLang="en-US" sz="1200" dirty="0" err="1">
                  <a:solidFill>
                    <a:schemeClr val="lt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  <a:sym typeface="Roboto"/>
                </a:rPr>
                <a:t>파생변수</a:t>
              </a:r>
              <a:r>
                <a:rPr lang="ko-KR" altLang="en-US" sz="1200" dirty="0">
                  <a:solidFill>
                    <a:schemeClr val="lt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  <a:sym typeface="Roboto"/>
                </a:rPr>
                <a:t> 생성 및 검증</a:t>
              </a:r>
              <a:endParaRPr sz="1200" dirty="0">
                <a:solidFill>
                  <a:schemeClr val="lt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Roboto"/>
              </a:endParaRPr>
            </a:p>
          </p:txBody>
        </p:sp>
        <p:sp>
          <p:nvSpPr>
            <p:cNvPr id="80" name="Google Shape;476;p30">
              <a:extLst>
                <a:ext uri="{FF2B5EF4-FFF2-40B4-BE49-F238E27FC236}">
                  <a16:creationId xmlns:a16="http://schemas.microsoft.com/office/drawing/2014/main" id="{F8766D31-A1B5-C846-B139-10209F317315}"/>
                </a:ext>
              </a:extLst>
            </p:cNvPr>
            <p:cNvSpPr txBox="1"/>
            <p:nvPr/>
          </p:nvSpPr>
          <p:spPr>
            <a:xfrm>
              <a:off x="3858063" y="2793710"/>
              <a:ext cx="1357500" cy="45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8180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lt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  <a:sym typeface="Fira Sans Extra Condensed Medium"/>
                </a:rPr>
                <a:t>Modification</a:t>
              </a:r>
              <a:endParaRPr dirty="0">
                <a:solidFill>
                  <a:schemeClr val="lt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Fira Sans Extra Condensed Medium"/>
              </a:endParaRPr>
            </a:p>
          </p:txBody>
        </p:sp>
        <p:sp>
          <p:nvSpPr>
            <p:cNvPr id="81" name="Google Shape;477;p30">
              <a:extLst>
                <a:ext uri="{FF2B5EF4-FFF2-40B4-BE49-F238E27FC236}">
                  <a16:creationId xmlns:a16="http://schemas.microsoft.com/office/drawing/2014/main" id="{3DDED727-ACFC-D244-8ACA-92D3CB469070}"/>
                </a:ext>
              </a:extLst>
            </p:cNvPr>
            <p:cNvSpPr/>
            <p:nvPr/>
          </p:nvSpPr>
          <p:spPr>
            <a:xfrm>
              <a:off x="5508603" y="4289926"/>
              <a:ext cx="1357500" cy="559146"/>
            </a:xfrm>
            <a:prstGeom prst="rect">
              <a:avLst/>
            </a:prstGeom>
            <a:solidFill>
              <a:srgbClr val="FF94B2"/>
            </a:solidFill>
            <a:ln w="38100" cap="flat" cmpd="sng">
              <a:solidFill>
                <a:srgbClr val="FF94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  <p:sp>
          <p:nvSpPr>
            <p:cNvPr id="82" name="Google Shape;478;p30">
              <a:extLst>
                <a:ext uri="{FF2B5EF4-FFF2-40B4-BE49-F238E27FC236}">
                  <a16:creationId xmlns:a16="http://schemas.microsoft.com/office/drawing/2014/main" id="{1F42CB47-9EA5-2E48-BD84-5AE74F086D76}"/>
                </a:ext>
              </a:extLst>
            </p:cNvPr>
            <p:cNvSpPr/>
            <p:nvPr/>
          </p:nvSpPr>
          <p:spPr>
            <a:xfrm>
              <a:off x="5502102" y="1435785"/>
              <a:ext cx="1357500" cy="304676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 w="381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1371600" rIns="0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300">
                <a:solidFill>
                  <a:srgbClr val="FFFFFF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300">
                <a:solidFill>
                  <a:srgbClr val="FFFFFF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300">
                <a:solidFill>
                  <a:srgbClr val="FFFFFF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300">
                <a:solidFill>
                  <a:srgbClr val="FFFFFF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300">
                <a:solidFill>
                  <a:srgbClr val="FFFFFF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Roboto"/>
              </a:endParaRPr>
            </a:p>
          </p:txBody>
        </p:sp>
        <p:sp>
          <p:nvSpPr>
            <p:cNvPr id="83" name="Google Shape;479;p30">
              <a:extLst>
                <a:ext uri="{FF2B5EF4-FFF2-40B4-BE49-F238E27FC236}">
                  <a16:creationId xmlns:a16="http://schemas.microsoft.com/office/drawing/2014/main" id="{084CE035-B15A-0B4B-AF97-3B2CFF5A45E4}"/>
                </a:ext>
              </a:extLst>
            </p:cNvPr>
            <p:cNvSpPr/>
            <p:nvPr/>
          </p:nvSpPr>
          <p:spPr>
            <a:xfrm>
              <a:off x="5775530" y="1655308"/>
              <a:ext cx="810900" cy="810900"/>
            </a:xfrm>
            <a:prstGeom prst="ellipse">
              <a:avLst/>
            </a:prstGeom>
            <a:solidFill>
              <a:srgbClr val="FF9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E80E0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  <p:sp>
          <p:nvSpPr>
            <p:cNvPr id="84" name="Google Shape;480;p30">
              <a:extLst>
                <a:ext uri="{FF2B5EF4-FFF2-40B4-BE49-F238E27FC236}">
                  <a16:creationId xmlns:a16="http://schemas.microsoft.com/office/drawing/2014/main" id="{4DAA9034-CAE4-954E-9B0F-8B2973D0FB6D}"/>
                </a:ext>
              </a:extLst>
            </p:cNvPr>
            <p:cNvSpPr txBox="1"/>
            <p:nvPr/>
          </p:nvSpPr>
          <p:spPr>
            <a:xfrm>
              <a:off x="5502110" y="3282811"/>
              <a:ext cx="1357500" cy="10576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275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lt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  <a:sym typeface="Roboto"/>
                </a:rPr>
                <a:t>모델 구축과 튜닝</a:t>
              </a:r>
              <a:endParaRPr lang="en-US" altLang="ko-KR" sz="1200" dirty="0">
                <a:solidFill>
                  <a:schemeClr val="lt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Roboto"/>
              </a:endParaRPr>
            </a:p>
            <a:p>
              <a:pPr marL="0" marR="0" lvl="0" indent="0" algn="ctr" rtl="0">
                <a:lnSpc>
                  <a:spcPct val="115000"/>
                </a:lnSpc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lt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  <a:sym typeface="Roboto"/>
                </a:rPr>
                <a:t>데이터의 숨겨진 패턴 </a:t>
              </a:r>
              <a:endParaRPr lang="en-US" altLang="ko-KR" sz="1200" dirty="0">
                <a:solidFill>
                  <a:schemeClr val="lt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Roboto"/>
              </a:endParaRPr>
            </a:p>
            <a:p>
              <a:pPr marL="0" marR="0" lvl="0" indent="0" algn="ctr" rtl="0">
                <a:lnSpc>
                  <a:spcPct val="115000"/>
                </a:lnSpc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lt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  <a:sym typeface="Roboto"/>
                </a:rPr>
                <a:t>복수의 모델 및 알고리즘 적용</a:t>
              </a:r>
              <a:endParaRPr sz="1200" dirty="0">
                <a:solidFill>
                  <a:schemeClr val="lt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Roboto"/>
              </a:endParaRPr>
            </a:p>
          </p:txBody>
        </p:sp>
        <p:sp>
          <p:nvSpPr>
            <p:cNvPr id="85" name="Google Shape;481;p30">
              <a:extLst>
                <a:ext uri="{FF2B5EF4-FFF2-40B4-BE49-F238E27FC236}">
                  <a16:creationId xmlns:a16="http://schemas.microsoft.com/office/drawing/2014/main" id="{5A151165-55B0-7749-80D8-7F1958FEA6BD}"/>
                </a:ext>
              </a:extLst>
            </p:cNvPr>
            <p:cNvSpPr txBox="1"/>
            <p:nvPr/>
          </p:nvSpPr>
          <p:spPr>
            <a:xfrm>
              <a:off x="5502110" y="2794785"/>
              <a:ext cx="1357500" cy="45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81425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lt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  <a:sym typeface="Fira Sans Extra Condensed Medium"/>
                </a:rPr>
                <a:t>Modeling</a:t>
              </a:r>
              <a:endParaRPr dirty="0">
                <a:solidFill>
                  <a:schemeClr val="lt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Fira Sans Extra Condensed Medium"/>
              </a:endParaRPr>
            </a:p>
          </p:txBody>
        </p:sp>
        <p:sp>
          <p:nvSpPr>
            <p:cNvPr id="86" name="Google Shape;482;p30">
              <a:extLst>
                <a:ext uri="{FF2B5EF4-FFF2-40B4-BE49-F238E27FC236}">
                  <a16:creationId xmlns:a16="http://schemas.microsoft.com/office/drawing/2014/main" id="{0FD8619F-DFAF-C040-BB91-2366108FC434}"/>
                </a:ext>
              </a:extLst>
            </p:cNvPr>
            <p:cNvSpPr/>
            <p:nvPr/>
          </p:nvSpPr>
          <p:spPr>
            <a:xfrm>
              <a:off x="7197334" y="4289926"/>
              <a:ext cx="1357500" cy="559146"/>
            </a:xfrm>
            <a:prstGeom prst="rect">
              <a:avLst/>
            </a:prstGeom>
            <a:solidFill>
              <a:srgbClr val="C763AE">
                <a:alpha val="64800"/>
              </a:srgbClr>
            </a:solidFill>
            <a:ln w="38100" cap="flat" cmpd="sng">
              <a:solidFill>
                <a:srgbClr val="D992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  <p:sp>
          <p:nvSpPr>
            <p:cNvPr id="87" name="Google Shape;483;p30">
              <a:extLst>
                <a:ext uri="{FF2B5EF4-FFF2-40B4-BE49-F238E27FC236}">
                  <a16:creationId xmlns:a16="http://schemas.microsoft.com/office/drawing/2014/main" id="{DFB3D5C7-4CFB-F245-A312-C545C74A5937}"/>
                </a:ext>
              </a:extLst>
            </p:cNvPr>
            <p:cNvSpPr/>
            <p:nvPr/>
          </p:nvSpPr>
          <p:spPr>
            <a:xfrm>
              <a:off x="7190836" y="1435785"/>
              <a:ext cx="1357500" cy="304676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1371600" rIns="0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300">
                <a:solidFill>
                  <a:srgbClr val="FFFFFF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300">
                <a:solidFill>
                  <a:srgbClr val="FFFFFF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300">
                <a:solidFill>
                  <a:srgbClr val="FFFFFF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300">
                <a:solidFill>
                  <a:srgbClr val="FFFFFF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300">
                <a:solidFill>
                  <a:srgbClr val="FFFFFF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Roboto"/>
              </a:endParaRPr>
            </a:p>
          </p:txBody>
        </p:sp>
        <p:sp>
          <p:nvSpPr>
            <p:cNvPr id="88" name="Google Shape;484;p30">
              <a:extLst>
                <a:ext uri="{FF2B5EF4-FFF2-40B4-BE49-F238E27FC236}">
                  <a16:creationId xmlns:a16="http://schemas.microsoft.com/office/drawing/2014/main" id="{622FAD01-1105-4F4A-AC34-7CA0C133F59B}"/>
                </a:ext>
              </a:extLst>
            </p:cNvPr>
            <p:cNvSpPr/>
            <p:nvPr/>
          </p:nvSpPr>
          <p:spPr>
            <a:xfrm>
              <a:off x="7464264" y="1655308"/>
              <a:ext cx="810900" cy="810900"/>
            </a:xfrm>
            <a:prstGeom prst="ellipse">
              <a:avLst/>
            </a:prstGeom>
            <a:solidFill>
              <a:srgbClr val="D992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E80E0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  <p:sp>
          <p:nvSpPr>
            <p:cNvPr id="89" name="Google Shape;485;p30">
              <a:extLst>
                <a:ext uri="{FF2B5EF4-FFF2-40B4-BE49-F238E27FC236}">
                  <a16:creationId xmlns:a16="http://schemas.microsoft.com/office/drawing/2014/main" id="{306CC407-B970-4F45-BFD0-F9A6FDAE05EC}"/>
                </a:ext>
              </a:extLst>
            </p:cNvPr>
            <p:cNvSpPr txBox="1"/>
            <p:nvPr/>
          </p:nvSpPr>
          <p:spPr>
            <a:xfrm>
              <a:off x="7201556" y="3305213"/>
              <a:ext cx="1357500" cy="50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715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lt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  <a:sym typeface="Roboto"/>
                </a:rPr>
                <a:t>모델 평가 및 검증</a:t>
              </a:r>
              <a:endParaRPr lang="en-US" altLang="ko-KR" sz="1200" dirty="0">
                <a:solidFill>
                  <a:schemeClr val="lt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Roboto"/>
              </a:endParaRPr>
            </a:p>
            <a:p>
              <a:pPr marL="0" marR="0" lvl="0" indent="0" algn="ctr" rtl="0">
                <a:lnSpc>
                  <a:spcPct val="115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lt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  <a:sym typeface="Roboto"/>
                </a:rPr>
                <a:t>모델 간 성능 비교</a:t>
              </a:r>
              <a:endParaRPr sz="1200" dirty="0">
                <a:solidFill>
                  <a:schemeClr val="lt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Roboto"/>
              </a:endParaRPr>
            </a:p>
          </p:txBody>
        </p:sp>
        <p:sp>
          <p:nvSpPr>
            <p:cNvPr id="90" name="Google Shape;486;p30">
              <a:extLst>
                <a:ext uri="{FF2B5EF4-FFF2-40B4-BE49-F238E27FC236}">
                  <a16:creationId xmlns:a16="http://schemas.microsoft.com/office/drawing/2014/main" id="{945DC9AD-086B-D542-AA6A-62A76AA3AE26}"/>
                </a:ext>
              </a:extLst>
            </p:cNvPr>
            <p:cNvSpPr txBox="1"/>
            <p:nvPr/>
          </p:nvSpPr>
          <p:spPr>
            <a:xfrm>
              <a:off x="7152631" y="2794510"/>
              <a:ext cx="1421400" cy="48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8180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lt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  <a:sym typeface="Fira Sans Extra Condensed Medium"/>
                </a:rPr>
                <a:t>Assessment</a:t>
              </a:r>
              <a:endParaRPr dirty="0">
                <a:solidFill>
                  <a:schemeClr val="lt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Fira Sans Extra Condensed Medium"/>
              </a:endParaRPr>
            </a:p>
          </p:txBody>
        </p:sp>
        <p:grpSp>
          <p:nvGrpSpPr>
            <p:cNvPr id="92" name="Google Shape;488;p30">
              <a:extLst>
                <a:ext uri="{FF2B5EF4-FFF2-40B4-BE49-F238E27FC236}">
                  <a16:creationId xmlns:a16="http://schemas.microsoft.com/office/drawing/2014/main" id="{EC94DDD5-0A10-A24B-AFD8-B97662D98CB1}"/>
                </a:ext>
              </a:extLst>
            </p:cNvPr>
            <p:cNvGrpSpPr/>
            <p:nvPr/>
          </p:nvGrpSpPr>
          <p:grpSpPr>
            <a:xfrm>
              <a:off x="7675645" y="1924247"/>
              <a:ext cx="388137" cy="273022"/>
              <a:chOff x="7077129" y="2512542"/>
              <a:chExt cx="282364" cy="198619"/>
            </a:xfrm>
          </p:grpSpPr>
          <p:sp>
            <p:nvSpPr>
              <p:cNvPr id="93" name="Google Shape;489;p30">
                <a:extLst>
                  <a:ext uri="{FF2B5EF4-FFF2-40B4-BE49-F238E27FC236}">
                    <a16:creationId xmlns:a16="http://schemas.microsoft.com/office/drawing/2014/main" id="{C2850FBB-15A3-7240-AA08-00FDC7FEA311}"/>
                  </a:ext>
                </a:extLst>
              </p:cNvPr>
              <p:cNvSpPr/>
              <p:nvPr/>
            </p:nvSpPr>
            <p:spPr>
              <a:xfrm>
                <a:off x="7304872" y="2551533"/>
                <a:ext cx="25050" cy="19416"/>
              </a:xfrm>
              <a:custGeom>
                <a:avLst/>
                <a:gdLst/>
                <a:ahLst/>
                <a:cxnLst/>
                <a:rect l="l" t="t" r="r" b="b"/>
                <a:pathLst>
                  <a:path w="787" h="610" extrusionOk="0">
                    <a:moveTo>
                      <a:pt x="166" y="1"/>
                    </a:moveTo>
                    <a:cubicBezTo>
                      <a:pt x="119" y="1"/>
                      <a:pt x="72" y="27"/>
                      <a:pt x="48" y="73"/>
                    </a:cubicBezTo>
                    <a:cubicBezTo>
                      <a:pt x="1" y="133"/>
                      <a:pt x="13" y="216"/>
                      <a:pt x="84" y="264"/>
                    </a:cubicBezTo>
                    <a:cubicBezTo>
                      <a:pt x="239" y="371"/>
                      <a:pt x="382" y="478"/>
                      <a:pt x="549" y="573"/>
                    </a:cubicBezTo>
                    <a:cubicBezTo>
                      <a:pt x="584" y="597"/>
                      <a:pt x="608" y="609"/>
                      <a:pt x="620" y="609"/>
                    </a:cubicBezTo>
                    <a:cubicBezTo>
                      <a:pt x="668" y="609"/>
                      <a:pt x="715" y="597"/>
                      <a:pt x="739" y="550"/>
                    </a:cubicBezTo>
                    <a:cubicBezTo>
                      <a:pt x="787" y="490"/>
                      <a:pt x="775" y="395"/>
                      <a:pt x="703" y="359"/>
                    </a:cubicBezTo>
                    <a:cubicBezTo>
                      <a:pt x="537" y="240"/>
                      <a:pt x="382" y="133"/>
                      <a:pt x="239" y="26"/>
                    </a:cubicBezTo>
                    <a:cubicBezTo>
                      <a:pt x="218" y="9"/>
                      <a:pt x="192" y="1"/>
                      <a:pt x="1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endParaRPr>
              </a:p>
            </p:txBody>
          </p:sp>
          <p:sp>
            <p:nvSpPr>
              <p:cNvPr id="94" name="Google Shape;490;p30">
                <a:extLst>
                  <a:ext uri="{FF2B5EF4-FFF2-40B4-BE49-F238E27FC236}">
                    <a16:creationId xmlns:a16="http://schemas.microsoft.com/office/drawing/2014/main" id="{6A75CAA8-57D8-AE41-903C-FB5391512E57}"/>
                  </a:ext>
                </a:extLst>
              </p:cNvPr>
              <p:cNvSpPr/>
              <p:nvPr/>
            </p:nvSpPr>
            <p:spPr>
              <a:xfrm>
                <a:off x="7129043" y="2512542"/>
                <a:ext cx="164879" cy="42875"/>
              </a:xfrm>
              <a:custGeom>
                <a:avLst/>
                <a:gdLst/>
                <a:ahLst/>
                <a:cxnLst/>
                <a:rect l="l" t="t" r="r" b="b"/>
                <a:pathLst>
                  <a:path w="5180" h="1347" extrusionOk="0">
                    <a:moveTo>
                      <a:pt x="2798" y="1"/>
                    </a:moveTo>
                    <a:cubicBezTo>
                      <a:pt x="2120" y="1"/>
                      <a:pt x="1227" y="358"/>
                      <a:pt x="96" y="1084"/>
                    </a:cubicBezTo>
                    <a:cubicBezTo>
                      <a:pt x="36" y="1132"/>
                      <a:pt x="0" y="1215"/>
                      <a:pt x="48" y="1286"/>
                    </a:cubicBezTo>
                    <a:cubicBezTo>
                      <a:pt x="72" y="1322"/>
                      <a:pt x="119" y="1346"/>
                      <a:pt x="167" y="1346"/>
                    </a:cubicBezTo>
                    <a:cubicBezTo>
                      <a:pt x="191" y="1346"/>
                      <a:pt x="215" y="1346"/>
                      <a:pt x="238" y="1322"/>
                    </a:cubicBezTo>
                    <a:cubicBezTo>
                      <a:pt x="1322" y="620"/>
                      <a:pt x="2179" y="286"/>
                      <a:pt x="2798" y="286"/>
                    </a:cubicBezTo>
                    <a:cubicBezTo>
                      <a:pt x="3346" y="286"/>
                      <a:pt x="4060" y="536"/>
                      <a:pt x="4953" y="1072"/>
                    </a:cubicBezTo>
                    <a:cubicBezTo>
                      <a:pt x="4973" y="1088"/>
                      <a:pt x="4996" y="1094"/>
                      <a:pt x="5019" y="1094"/>
                    </a:cubicBezTo>
                    <a:cubicBezTo>
                      <a:pt x="5069" y="1094"/>
                      <a:pt x="5124" y="1065"/>
                      <a:pt x="5156" y="1025"/>
                    </a:cubicBezTo>
                    <a:cubicBezTo>
                      <a:pt x="5180" y="965"/>
                      <a:pt x="5168" y="882"/>
                      <a:pt x="5108" y="834"/>
                    </a:cubicBezTo>
                    <a:cubicBezTo>
                      <a:pt x="4156" y="274"/>
                      <a:pt x="3406" y="1"/>
                      <a:pt x="27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endParaRPr>
              </a:p>
            </p:txBody>
          </p:sp>
          <p:sp>
            <p:nvSpPr>
              <p:cNvPr id="95" name="Google Shape;491;p30">
                <a:extLst>
                  <a:ext uri="{FF2B5EF4-FFF2-40B4-BE49-F238E27FC236}">
                    <a16:creationId xmlns:a16="http://schemas.microsoft.com/office/drawing/2014/main" id="{6FB2461B-A59B-1E41-B742-AC88CBD7849B}"/>
                  </a:ext>
                </a:extLst>
              </p:cNvPr>
              <p:cNvSpPr/>
              <p:nvPr/>
            </p:nvSpPr>
            <p:spPr>
              <a:xfrm>
                <a:off x="7077129" y="2536796"/>
                <a:ext cx="282364" cy="174365"/>
              </a:xfrm>
              <a:custGeom>
                <a:avLst/>
                <a:gdLst/>
                <a:ahLst/>
                <a:cxnLst/>
                <a:rect l="l" t="t" r="r" b="b"/>
                <a:pathLst>
                  <a:path w="8871" h="5478" extrusionOk="0">
                    <a:moveTo>
                      <a:pt x="4429" y="263"/>
                    </a:moveTo>
                    <a:cubicBezTo>
                      <a:pt x="5572" y="263"/>
                      <a:pt x="7858" y="2048"/>
                      <a:pt x="8525" y="2608"/>
                    </a:cubicBezTo>
                    <a:cubicBezTo>
                      <a:pt x="8573" y="2632"/>
                      <a:pt x="8585" y="2680"/>
                      <a:pt x="8585" y="2739"/>
                    </a:cubicBezTo>
                    <a:cubicBezTo>
                      <a:pt x="8585" y="2799"/>
                      <a:pt x="8549" y="2846"/>
                      <a:pt x="8525" y="2870"/>
                    </a:cubicBezTo>
                    <a:cubicBezTo>
                      <a:pt x="7858" y="3418"/>
                      <a:pt x="5572" y="5204"/>
                      <a:pt x="4429" y="5204"/>
                    </a:cubicBezTo>
                    <a:cubicBezTo>
                      <a:pt x="3286" y="5204"/>
                      <a:pt x="1012" y="3418"/>
                      <a:pt x="334" y="2870"/>
                    </a:cubicBezTo>
                    <a:cubicBezTo>
                      <a:pt x="298" y="2846"/>
                      <a:pt x="274" y="2799"/>
                      <a:pt x="274" y="2739"/>
                    </a:cubicBezTo>
                    <a:cubicBezTo>
                      <a:pt x="274" y="2691"/>
                      <a:pt x="310" y="2632"/>
                      <a:pt x="334" y="2608"/>
                    </a:cubicBezTo>
                    <a:cubicBezTo>
                      <a:pt x="1012" y="2048"/>
                      <a:pt x="3286" y="263"/>
                      <a:pt x="4429" y="263"/>
                    </a:cubicBezTo>
                    <a:close/>
                    <a:moveTo>
                      <a:pt x="4429" y="1"/>
                    </a:moveTo>
                    <a:cubicBezTo>
                      <a:pt x="3227" y="1"/>
                      <a:pt x="1036" y="1679"/>
                      <a:pt x="155" y="2394"/>
                    </a:cubicBezTo>
                    <a:cubicBezTo>
                      <a:pt x="48" y="2489"/>
                      <a:pt x="0" y="2608"/>
                      <a:pt x="0" y="2739"/>
                    </a:cubicBezTo>
                    <a:cubicBezTo>
                      <a:pt x="0" y="2870"/>
                      <a:pt x="60" y="3001"/>
                      <a:pt x="155" y="3084"/>
                    </a:cubicBezTo>
                    <a:cubicBezTo>
                      <a:pt x="1036" y="3811"/>
                      <a:pt x="3227" y="5477"/>
                      <a:pt x="4429" y="5477"/>
                    </a:cubicBezTo>
                    <a:cubicBezTo>
                      <a:pt x="5632" y="5477"/>
                      <a:pt x="7823" y="3799"/>
                      <a:pt x="8704" y="3084"/>
                    </a:cubicBezTo>
                    <a:cubicBezTo>
                      <a:pt x="8811" y="2989"/>
                      <a:pt x="8858" y="2870"/>
                      <a:pt x="8858" y="2739"/>
                    </a:cubicBezTo>
                    <a:cubicBezTo>
                      <a:pt x="8870" y="2608"/>
                      <a:pt x="8811" y="2489"/>
                      <a:pt x="8704" y="2394"/>
                    </a:cubicBezTo>
                    <a:cubicBezTo>
                      <a:pt x="7823" y="1667"/>
                      <a:pt x="5632" y="1"/>
                      <a:pt x="44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endParaRPr>
              </a:p>
            </p:txBody>
          </p:sp>
          <p:sp>
            <p:nvSpPr>
              <p:cNvPr id="96" name="Google Shape;492;p30">
                <a:extLst>
                  <a:ext uri="{FF2B5EF4-FFF2-40B4-BE49-F238E27FC236}">
                    <a16:creationId xmlns:a16="http://schemas.microsoft.com/office/drawing/2014/main" id="{5AD88A10-CDE8-6C4E-A732-3C9047664EC3}"/>
                  </a:ext>
                </a:extLst>
              </p:cNvPr>
              <p:cNvSpPr/>
              <p:nvPr/>
            </p:nvSpPr>
            <p:spPr>
              <a:xfrm>
                <a:off x="7153680" y="2560255"/>
                <a:ext cx="129230" cy="127129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3994" extrusionOk="0">
                    <a:moveTo>
                      <a:pt x="2016" y="1"/>
                    </a:moveTo>
                    <a:cubicBezTo>
                      <a:pt x="1995" y="1"/>
                      <a:pt x="1974" y="1"/>
                      <a:pt x="1953" y="2"/>
                    </a:cubicBezTo>
                    <a:cubicBezTo>
                      <a:pt x="905" y="38"/>
                      <a:pt x="48" y="883"/>
                      <a:pt x="12" y="1943"/>
                    </a:cubicBezTo>
                    <a:cubicBezTo>
                      <a:pt x="0" y="2466"/>
                      <a:pt x="179" y="2955"/>
                      <a:pt x="488" y="3312"/>
                    </a:cubicBezTo>
                    <a:cubicBezTo>
                      <a:pt x="518" y="3341"/>
                      <a:pt x="557" y="3356"/>
                      <a:pt x="596" y="3356"/>
                    </a:cubicBezTo>
                    <a:cubicBezTo>
                      <a:pt x="634" y="3356"/>
                      <a:pt x="673" y="3341"/>
                      <a:pt x="703" y="3312"/>
                    </a:cubicBezTo>
                    <a:cubicBezTo>
                      <a:pt x="750" y="3264"/>
                      <a:pt x="762" y="3181"/>
                      <a:pt x="703" y="3121"/>
                    </a:cubicBezTo>
                    <a:cubicBezTo>
                      <a:pt x="429" y="2788"/>
                      <a:pt x="274" y="2371"/>
                      <a:pt x="286" y="1907"/>
                    </a:cubicBezTo>
                    <a:cubicBezTo>
                      <a:pt x="334" y="1038"/>
                      <a:pt x="1048" y="311"/>
                      <a:pt x="1917" y="276"/>
                    </a:cubicBezTo>
                    <a:cubicBezTo>
                      <a:pt x="1945" y="274"/>
                      <a:pt x="1973" y="274"/>
                      <a:pt x="2001" y="274"/>
                    </a:cubicBezTo>
                    <a:cubicBezTo>
                      <a:pt x="2963" y="274"/>
                      <a:pt x="3750" y="1065"/>
                      <a:pt x="3727" y="2026"/>
                    </a:cubicBezTo>
                    <a:cubicBezTo>
                      <a:pt x="3703" y="2943"/>
                      <a:pt x="2965" y="3681"/>
                      <a:pt x="2060" y="3717"/>
                    </a:cubicBezTo>
                    <a:cubicBezTo>
                      <a:pt x="2037" y="3717"/>
                      <a:pt x="2014" y="3718"/>
                      <a:pt x="1991" y="3718"/>
                    </a:cubicBezTo>
                    <a:cubicBezTo>
                      <a:pt x="1695" y="3718"/>
                      <a:pt x="1411" y="3646"/>
                      <a:pt x="1179" y="3502"/>
                    </a:cubicBezTo>
                    <a:cubicBezTo>
                      <a:pt x="1159" y="3494"/>
                      <a:pt x="1139" y="3490"/>
                      <a:pt x="1120" y="3490"/>
                    </a:cubicBezTo>
                    <a:cubicBezTo>
                      <a:pt x="1081" y="3490"/>
                      <a:pt x="1044" y="3506"/>
                      <a:pt x="1012" y="3538"/>
                    </a:cubicBezTo>
                    <a:cubicBezTo>
                      <a:pt x="953" y="3586"/>
                      <a:pt x="965" y="3717"/>
                      <a:pt x="1048" y="3752"/>
                    </a:cubicBezTo>
                    <a:cubicBezTo>
                      <a:pt x="1315" y="3902"/>
                      <a:pt x="1611" y="3994"/>
                      <a:pt x="1928" y="3994"/>
                    </a:cubicBezTo>
                    <a:cubicBezTo>
                      <a:pt x="1964" y="3994"/>
                      <a:pt x="2000" y="3993"/>
                      <a:pt x="2036" y="3990"/>
                    </a:cubicBezTo>
                    <a:cubicBezTo>
                      <a:pt x="3096" y="3967"/>
                      <a:pt x="3965" y="3121"/>
                      <a:pt x="4001" y="2062"/>
                    </a:cubicBezTo>
                    <a:cubicBezTo>
                      <a:pt x="4059" y="939"/>
                      <a:pt x="3142" y="1"/>
                      <a:pt x="20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endParaRPr>
              </a:p>
            </p:txBody>
          </p:sp>
          <p:sp>
            <p:nvSpPr>
              <p:cNvPr id="97" name="Google Shape;493;p30">
                <a:extLst>
                  <a:ext uri="{FF2B5EF4-FFF2-40B4-BE49-F238E27FC236}">
                    <a16:creationId xmlns:a16="http://schemas.microsoft.com/office/drawing/2014/main" id="{429366A2-A39F-2F40-8886-D62637E687FC}"/>
                  </a:ext>
                </a:extLst>
              </p:cNvPr>
              <p:cNvSpPr/>
              <p:nvPr/>
            </p:nvSpPr>
            <p:spPr>
              <a:xfrm>
                <a:off x="7183982" y="2590239"/>
                <a:ext cx="68244" cy="68244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44" extrusionOk="0">
                    <a:moveTo>
                      <a:pt x="1072" y="0"/>
                    </a:moveTo>
                    <a:cubicBezTo>
                      <a:pt x="477" y="0"/>
                      <a:pt x="1" y="477"/>
                      <a:pt x="1" y="1072"/>
                    </a:cubicBezTo>
                    <a:cubicBezTo>
                      <a:pt x="1" y="1667"/>
                      <a:pt x="477" y="2144"/>
                      <a:pt x="1072" y="2144"/>
                    </a:cubicBezTo>
                    <a:cubicBezTo>
                      <a:pt x="1668" y="2144"/>
                      <a:pt x="2144" y="1667"/>
                      <a:pt x="2144" y="1072"/>
                    </a:cubicBezTo>
                    <a:cubicBezTo>
                      <a:pt x="2132" y="989"/>
                      <a:pt x="2072" y="929"/>
                      <a:pt x="2001" y="929"/>
                    </a:cubicBezTo>
                    <a:cubicBezTo>
                      <a:pt x="1918" y="929"/>
                      <a:pt x="1858" y="989"/>
                      <a:pt x="1858" y="1060"/>
                    </a:cubicBezTo>
                    <a:cubicBezTo>
                      <a:pt x="1858" y="1489"/>
                      <a:pt x="1501" y="1846"/>
                      <a:pt x="1072" y="1846"/>
                    </a:cubicBezTo>
                    <a:cubicBezTo>
                      <a:pt x="644" y="1846"/>
                      <a:pt x="287" y="1489"/>
                      <a:pt x="287" y="1060"/>
                    </a:cubicBezTo>
                    <a:cubicBezTo>
                      <a:pt x="287" y="620"/>
                      <a:pt x="644" y="262"/>
                      <a:pt x="1072" y="262"/>
                    </a:cubicBezTo>
                    <a:cubicBezTo>
                      <a:pt x="1144" y="262"/>
                      <a:pt x="1203" y="215"/>
                      <a:pt x="1203" y="131"/>
                    </a:cubicBezTo>
                    <a:cubicBezTo>
                      <a:pt x="1203" y="60"/>
                      <a:pt x="1144" y="0"/>
                      <a:pt x="10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endParaRPr>
              </a:p>
            </p:txBody>
          </p:sp>
          <p:sp>
            <p:nvSpPr>
              <p:cNvPr id="98" name="Google Shape;494;p30">
                <a:extLst>
                  <a:ext uri="{FF2B5EF4-FFF2-40B4-BE49-F238E27FC236}">
                    <a16:creationId xmlns:a16="http://schemas.microsoft.com/office/drawing/2014/main" id="{E49513F2-2B93-F34A-B239-99CF55CA9D85}"/>
                  </a:ext>
                </a:extLst>
              </p:cNvPr>
              <p:cNvSpPr/>
              <p:nvPr/>
            </p:nvSpPr>
            <p:spPr>
              <a:xfrm>
                <a:off x="7225297" y="2595904"/>
                <a:ext cx="20880" cy="20880"/>
              </a:xfrm>
              <a:custGeom>
                <a:avLst/>
                <a:gdLst/>
                <a:ahLst/>
                <a:cxnLst/>
                <a:rect l="l" t="t" r="r" b="b"/>
                <a:pathLst>
                  <a:path w="656" h="656" extrusionOk="0">
                    <a:moveTo>
                      <a:pt x="322" y="1"/>
                    </a:moveTo>
                    <a:cubicBezTo>
                      <a:pt x="143" y="1"/>
                      <a:pt x="1" y="156"/>
                      <a:pt x="1" y="334"/>
                    </a:cubicBezTo>
                    <a:cubicBezTo>
                      <a:pt x="1" y="513"/>
                      <a:pt x="143" y="656"/>
                      <a:pt x="322" y="656"/>
                    </a:cubicBezTo>
                    <a:cubicBezTo>
                      <a:pt x="501" y="656"/>
                      <a:pt x="655" y="513"/>
                      <a:pt x="655" y="334"/>
                    </a:cubicBezTo>
                    <a:cubicBezTo>
                      <a:pt x="655" y="132"/>
                      <a:pt x="501" y="1"/>
                      <a:pt x="3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endParaRPr>
              </a:p>
            </p:txBody>
          </p:sp>
        </p:grpSp>
        <p:grpSp>
          <p:nvGrpSpPr>
            <p:cNvPr id="99" name="Google Shape;495;p30">
              <a:extLst>
                <a:ext uri="{FF2B5EF4-FFF2-40B4-BE49-F238E27FC236}">
                  <a16:creationId xmlns:a16="http://schemas.microsoft.com/office/drawing/2014/main" id="{023E1C70-BE80-F64A-8489-6443D1B0C52D}"/>
                </a:ext>
              </a:extLst>
            </p:cNvPr>
            <p:cNvGrpSpPr/>
            <p:nvPr/>
          </p:nvGrpSpPr>
          <p:grpSpPr>
            <a:xfrm>
              <a:off x="5952783" y="1847154"/>
              <a:ext cx="456393" cy="427209"/>
              <a:chOff x="6577238" y="2457221"/>
              <a:chExt cx="332019" cy="310788"/>
            </a:xfrm>
          </p:grpSpPr>
          <p:sp>
            <p:nvSpPr>
              <p:cNvPr id="100" name="Google Shape;496;p30">
                <a:extLst>
                  <a:ext uri="{FF2B5EF4-FFF2-40B4-BE49-F238E27FC236}">
                    <a16:creationId xmlns:a16="http://schemas.microsoft.com/office/drawing/2014/main" id="{8922DE3F-9490-B949-AA5C-671E8192598E}"/>
                  </a:ext>
                </a:extLst>
              </p:cNvPr>
              <p:cNvSpPr/>
              <p:nvPr/>
            </p:nvSpPr>
            <p:spPr>
              <a:xfrm>
                <a:off x="6577238" y="2457221"/>
                <a:ext cx="332019" cy="310788"/>
              </a:xfrm>
              <a:custGeom>
                <a:avLst/>
                <a:gdLst/>
                <a:ahLst/>
                <a:cxnLst/>
                <a:rect l="l" t="t" r="r" b="b"/>
                <a:pathLst>
                  <a:path w="10431" h="9764" extrusionOk="0">
                    <a:moveTo>
                      <a:pt x="5478" y="346"/>
                    </a:moveTo>
                    <a:cubicBezTo>
                      <a:pt x="5823" y="346"/>
                      <a:pt x="6097" y="619"/>
                      <a:pt x="6097" y="965"/>
                    </a:cubicBezTo>
                    <a:lnTo>
                      <a:pt x="6097" y="1334"/>
                    </a:lnTo>
                    <a:cubicBezTo>
                      <a:pt x="6097" y="1620"/>
                      <a:pt x="6335" y="1858"/>
                      <a:pt x="6621" y="1858"/>
                    </a:cubicBezTo>
                    <a:lnTo>
                      <a:pt x="6776" y="1858"/>
                    </a:lnTo>
                    <a:cubicBezTo>
                      <a:pt x="6871" y="1858"/>
                      <a:pt x="6966" y="1953"/>
                      <a:pt x="6966" y="2048"/>
                    </a:cubicBezTo>
                    <a:lnTo>
                      <a:pt x="6966" y="3084"/>
                    </a:lnTo>
                    <a:cubicBezTo>
                      <a:pt x="6966" y="3179"/>
                      <a:pt x="6871" y="3275"/>
                      <a:pt x="6776" y="3275"/>
                    </a:cubicBezTo>
                    <a:lnTo>
                      <a:pt x="3537" y="3275"/>
                    </a:lnTo>
                    <a:cubicBezTo>
                      <a:pt x="3442" y="3275"/>
                      <a:pt x="3347" y="3179"/>
                      <a:pt x="3347" y="3084"/>
                    </a:cubicBezTo>
                    <a:lnTo>
                      <a:pt x="3394" y="2048"/>
                    </a:lnTo>
                    <a:cubicBezTo>
                      <a:pt x="3394" y="1953"/>
                      <a:pt x="3477" y="1858"/>
                      <a:pt x="3585" y="1858"/>
                    </a:cubicBezTo>
                    <a:lnTo>
                      <a:pt x="3739" y="1858"/>
                    </a:lnTo>
                    <a:cubicBezTo>
                      <a:pt x="4013" y="1858"/>
                      <a:pt x="4251" y="1620"/>
                      <a:pt x="4251" y="1334"/>
                    </a:cubicBezTo>
                    <a:lnTo>
                      <a:pt x="4251" y="965"/>
                    </a:lnTo>
                    <a:cubicBezTo>
                      <a:pt x="4251" y="619"/>
                      <a:pt x="4537" y="346"/>
                      <a:pt x="4882" y="346"/>
                    </a:cubicBezTo>
                    <a:close/>
                    <a:moveTo>
                      <a:pt x="9538" y="2286"/>
                    </a:moveTo>
                    <a:cubicBezTo>
                      <a:pt x="9871" y="2286"/>
                      <a:pt x="10121" y="2560"/>
                      <a:pt x="10121" y="2870"/>
                    </a:cubicBezTo>
                    <a:lnTo>
                      <a:pt x="10121" y="8823"/>
                    </a:lnTo>
                    <a:lnTo>
                      <a:pt x="10085" y="8823"/>
                    </a:lnTo>
                    <a:cubicBezTo>
                      <a:pt x="10085" y="9156"/>
                      <a:pt x="9824" y="9406"/>
                      <a:pt x="9514" y="9406"/>
                    </a:cubicBezTo>
                    <a:lnTo>
                      <a:pt x="918" y="9406"/>
                    </a:lnTo>
                    <a:cubicBezTo>
                      <a:pt x="596" y="9406"/>
                      <a:pt x="346" y="9132"/>
                      <a:pt x="346" y="8823"/>
                    </a:cubicBezTo>
                    <a:lnTo>
                      <a:pt x="346" y="2870"/>
                    </a:lnTo>
                    <a:cubicBezTo>
                      <a:pt x="346" y="2548"/>
                      <a:pt x="608" y="2286"/>
                      <a:pt x="918" y="2286"/>
                    </a:cubicBezTo>
                    <a:lnTo>
                      <a:pt x="3085" y="2286"/>
                    </a:lnTo>
                    <a:lnTo>
                      <a:pt x="3085" y="2846"/>
                    </a:lnTo>
                    <a:lnTo>
                      <a:pt x="1061" y="2846"/>
                    </a:lnTo>
                    <a:cubicBezTo>
                      <a:pt x="965" y="2846"/>
                      <a:pt x="894" y="2917"/>
                      <a:pt x="894" y="3001"/>
                    </a:cubicBezTo>
                    <a:lnTo>
                      <a:pt x="894" y="8704"/>
                    </a:lnTo>
                    <a:cubicBezTo>
                      <a:pt x="894" y="8799"/>
                      <a:pt x="965" y="8870"/>
                      <a:pt x="1061" y="8870"/>
                    </a:cubicBezTo>
                    <a:lnTo>
                      <a:pt x="6609" y="8870"/>
                    </a:lnTo>
                    <a:cubicBezTo>
                      <a:pt x="6692" y="8870"/>
                      <a:pt x="6776" y="8799"/>
                      <a:pt x="6776" y="8704"/>
                    </a:cubicBezTo>
                    <a:cubicBezTo>
                      <a:pt x="6776" y="8620"/>
                      <a:pt x="6692" y="8537"/>
                      <a:pt x="6609" y="8537"/>
                    </a:cubicBezTo>
                    <a:lnTo>
                      <a:pt x="1215" y="8537"/>
                    </a:lnTo>
                    <a:lnTo>
                      <a:pt x="1215" y="3167"/>
                    </a:lnTo>
                    <a:lnTo>
                      <a:pt x="3096" y="3167"/>
                    </a:lnTo>
                    <a:cubicBezTo>
                      <a:pt x="3132" y="3417"/>
                      <a:pt x="3347" y="3596"/>
                      <a:pt x="3620" y="3596"/>
                    </a:cubicBezTo>
                    <a:lnTo>
                      <a:pt x="6847" y="3596"/>
                    </a:lnTo>
                    <a:cubicBezTo>
                      <a:pt x="7097" y="3596"/>
                      <a:pt x="7323" y="3405"/>
                      <a:pt x="7371" y="3167"/>
                    </a:cubicBezTo>
                    <a:lnTo>
                      <a:pt x="9240" y="3167"/>
                    </a:lnTo>
                    <a:lnTo>
                      <a:pt x="9240" y="8537"/>
                    </a:lnTo>
                    <a:lnTo>
                      <a:pt x="7418" y="8537"/>
                    </a:lnTo>
                    <a:cubicBezTo>
                      <a:pt x="7335" y="8537"/>
                      <a:pt x="7264" y="8620"/>
                      <a:pt x="7264" y="8704"/>
                    </a:cubicBezTo>
                    <a:cubicBezTo>
                      <a:pt x="7264" y="8799"/>
                      <a:pt x="7335" y="8870"/>
                      <a:pt x="7418" y="8870"/>
                    </a:cubicBezTo>
                    <a:lnTo>
                      <a:pt x="9407" y="8870"/>
                    </a:lnTo>
                    <a:cubicBezTo>
                      <a:pt x="9490" y="8870"/>
                      <a:pt x="9562" y="8799"/>
                      <a:pt x="9562" y="8704"/>
                    </a:cubicBezTo>
                    <a:lnTo>
                      <a:pt x="9562" y="3001"/>
                    </a:lnTo>
                    <a:cubicBezTo>
                      <a:pt x="9562" y="2917"/>
                      <a:pt x="9490" y="2846"/>
                      <a:pt x="9407" y="2846"/>
                    </a:cubicBezTo>
                    <a:lnTo>
                      <a:pt x="7383" y="2846"/>
                    </a:lnTo>
                    <a:lnTo>
                      <a:pt x="7383" y="2286"/>
                    </a:lnTo>
                    <a:close/>
                    <a:moveTo>
                      <a:pt x="4906" y="0"/>
                    </a:moveTo>
                    <a:cubicBezTo>
                      <a:pt x="4370" y="0"/>
                      <a:pt x="3942" y="429"/>
                      <a:pt x="3942" y="965"/>
                    </a:cubicBezTo>
                    <a:lnTo>
                      <a:pt x="3942" y="1334"/>
                    </a:lnTo>
                    <a:cubicBezTo>
                      <a:pt x="3942" y="1441"/>
                      <a:pt x="3858" y="1536"/>
                      <a:pt x="3751" y="1536"/>
                    </a:cubicBezTo>
                    <a:lnTo>
                      <a:pt x="3597" y="1536"/>
                    </a:lnTo>
                    <a:cubicBezTo>
                      <a:pt x="3347" y="1536"/>
                      <a:pt x="3120" y="1727"/>
                      <a:pt x="3085" y="1965"/>
                    </a:cubicBezTo>
                    <a:lnTo>
                      <a:pt x="918" y="1965"/>
                    </a:lnTo>
                    <a:cubicBezTo>
                      <a:pt x="418" y="1965"/>
                      <a:pt x="1" y="2382"/>
                      <a:pt x="1" y="2882"/>
                    </a:cubicBezTo>
                    <a:lnTo>
                      <a:pt x="1" y="8835"/>
                    </a:lnTo>
                    <a:cubicBezTo>
                      <a:pt x="1" y="9347"/>
                      <a:pt x="418" y="9763"/>
                      <a:pt x="918" y="9763"/>
                    </a:cubicBezTo>
                    <a:lnTo>
                      <a:pt x="9514" y="9763"/>
                    </a:lnTo>
                    <a:cubicBezTo>
                      <a:pt x="10014" y="9763"/>
                      <a:pt x="10431" y="9347"/>
                      <a:pt x="10431" y="8835"/>
                    </a:cubicBezTo>
                    <a:lnTo>
                      <a:pt x="10431" y="2882"/>
                    </a:lnTo>
                    <a:cubicBezTo>
                      <a:pt x="10419" y="2370"/>
                      <a:pt x="10002" y="1965"/>
                      <a:pt x="9490" y="1965"/>
                    </a:cubicBezTo>
                    <a:lnTo>
                      <a:pt x="7335" y="1965"/>
                    </a:lnTo>
                    <a:cubicBezTo>
                      <a:pt x="7287" y="1715"/>
                      <a:pt x="7085" y="1536"/>
                      <a:pt x="6811" y="1536"/>
                    </a:cubicBezTo>
                    <a:lnTo>
                      <a:pt x="6668" y="1536"/>
                    </a:lnTo>
                    <a:cubicBezTo>
                      <a:pt x="6561" y="1536"/>
                      <a:pt x="6478" y="1441"/>
                      <a:pt x="6478" y="1334"/>
                    </a:cubicBezTo>
                    <a:lnTo>
                      <a:pt x="6478" y="965"/>
                    </a:lnTo>
                    <a:cubicBezTo>
                      <a:pt x="6478" y="429"/>
                      <a:pt x="6037" y="0"/>
                      <a:pt x="55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endParaRPr>
              </a:p>
            </p:txBody>
          </p:sp>
          <p:sp>
            <p:nvSpPr>
              <p:cNvPr id="101" name="Google Shape;497;p30">
                <a:extLst>
                  <a:ext uri="{FF2B5EF4-FFF2-40B4-BE49-F238E27FC236}">
                    <a16:creationId xmlns:a16="http://schemas.microsoft.com/office/drawing/2014/main" id="{9678554D-F033-604D-B933-194511010CB4}"/>
                  </a:ext>
                </a:extLst>
              </p:cNvPr>
              <p:cNvSpPr/>
              <p:nvPr/>
            </p:nvSpPr>
            <p:spPr>
              <a:xfrm>
                <a:off x="6723529" y="2512542"/>
                <a:ext cx="38705" cy="39055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227" extrusionOk="0">
                    <a:moveTo>
                      <a:pt x="608" y="346"/>
                    </a:moveTo>
                    <a:cubicBezTo>
                      <a:pt x="763" y="346"/>
                      <a:pt x="882" y="465"/>
                      <a:pt x="882" y="608"/>
                    </a:cubicBezTo>
                    <a:cubicBezTo>
                      <a:pt x="882" y="763"/>
                      <a:pt x="763" y="882"/>
                      <a:pt x="608" y="882"/>
                    </a:cubicBezTo>
                    <a:cubicBezTo>
                      <a:pt x="465" y="882"/>
                      <a:pt x="346" y="763"/>
                      <a:pt x="346" y="608"/>
                    </a:cubicBezTo>
                    <a:cubicBezTo>
                      <a:pt x="346" y="465"/>
                      <a:pt x="465" y="346"/>
                      <a:pt x="608" y="346"/>
                    </a:cubicBezTo>
                    <a:close/>
                    <a:moveTo>
                      <a:pt x="608" y="1"/>
                    </a:moveTo>
                    <a:cubicBezTo>
                      <a:pt x="286" y="1"/>
                      <a:pt x="1" y="274"/>
                      <a:pt x="1" y="608"/>
                    </a:cubicBezTo>
                    <a:cubicBezTo>
                      <a:pt x="1" y="941"/>
                      <a:pt x="275" y="1227"/>
                      <a:pt x="608" y="1227"/>
                    </a:cubicBezTo>
                    <a:cubicBezTo>
                      <a:pt x="941" y="1227"/>
                      <a:pt x="1215" y="953"/>
                      <a:pt x="1215" y="608"/>
                    </a:cubicBezTo>
                    <a:cubicBezTo>
                      <a:pt x="1203" y="274"/>
                      <a:pt x="941" y="1"/>
                      <a:pt x="6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endParaRPr>
              </a:p>
            </p:txBody>
          </p:sp>
          <p:sp>
            <p:nvSpPr>
              <p:cNvPr id="102" name="Google Shape;498;p30">
                <a:extLst>
                  <a:ext uri="{FF2B5EF4-FFF2-40B4-BE49-F238E27FC236}">
                    <a16:creationId xmlns:a16="http://schemas.microsoft.com/office/drawing/2014/main" id="{F31526F9-D678-4C41-AF4F-F0E31BE5D580}"/>
                  </a:ext>
                </a:extLst>
              </p:cNvPr>
              <p:cNvSpPr/>
              <p:nvPr/>
            </p:nvSpPr>
            <p:spPr>
              <a:xfrm>
                <a:off x="6662893" y="2597050"/>
                <a:ext cx="169813" cy="108031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3394" extrusionOk="0">
                    <a:moveTo>
                      <a:pt x="763" y="2060"/>
                    </a:moveTo>
                    <a:cubicBezTo>
                      <a:pt x="1025" y="2060"/>
                      <a:pt x="1251" y="2287"/>
                      <a:pt x="1251" y="2561"/>
                    </a:cubicBezTo>
                    <a:cubicBezTo>
                      <a:pt x="1251" y="2822"/>
                      <a:pt x="1025" y="3049"/>
                      <a:pt x="763" y="3049"/>
                    </a:cubicBezTo>
                    <a:cubicBezTo>
                      <a:pt x="489" y="3049"/>
                      <a:pt x="275" y="2822"/>
                      <a:pt x="275" y="2561"/>
                    </a:cubicBezTo>
                    <a:cubicBezTo>
                      <a:pt x="275" y="2287"/>
                      <a:pt x="489" y="2060"/>
                      <a:pt x="763" y="2060"/>
                    </a:cubicBezTo>
                    <a:close/>
                    <a:moveTo>
                      <a:pt x="4918" y="1"/>
                    </a:moveTo>
                    <a:cubicBezTo>
                      <a:pt x="4918" y="1"/>
                      <a:pt x="4894" y="1"/>
                      <a:pt x="4894" y="13"/>
                    </a:cubicBezTo>
                    <a:lnTo>
                      <a:pt x="4466" y="239"/>
                    </a:lnTo>
                    <a:cubicBezTo>
                      <a:pt x="4394" y="275"/>
                      <a:pt x="4346" y="370"/>
                      <a:pt x="4394" y="453"/>
                    </a:cubicBezTo>
                    <a:cubicBezTo>
                      <a:pt x="4429" y="515"/>
                      <a:pt x="4484" y="550"/>
                      <a:pt x="4548" y="550"/>
                    </a:cubicBezTo>
                    <a:cubicBezTo>
                      <a:pt x="4571" y="550"/>
                      <a:pt x="4595" y="546"/>
                      <a:pt x="4620" y="536"/>
                    </a:cubicBezTo>
                    <a:lnTo>
                      <a:pt x="4739" y="477"/>
                    </a:lnTo>
                    <a:lnTo>
                      <a:pt x="4739" y="477"/>
                    </a:lnTo>
                    <a:cubicBezTo>
                      <a:pt x="4525" y="1191"/>
                      <a:pt x="4144" y="1727"/>
                      <a:pt x="3620" y="2060"/>
                    </a:cubicBezTo>
                    <a:cubicBezTo>
                      <a:pt x="3098" y="2398"/>
                      <a:pt x="2516" y="2470"/>
                      <a:pt x="2094" y="2470"/>
                    </a:cubicBezTo>
                    <a:cubicBezTo>
                      <a:pt x="1891" y="2470"/>
                      <a:pt x="1724" y="2453"/>
                      <a:pt x="1620" y="2441"/>
                    </a:cubicBezTo>
                    <a:cubicBezTo>
                      <a:pt x="1560" y="2049"/>
                      <a:pt x="1227" y="1751"/>
                      <a:pt x="822" y="1751"/>
                    </a:cubicBezTo>
                    <a:cubicBezTo>
                      <a:pt x="370" y="1751"/>
                      <a:pt x="1" y="2120"/>
                      <a:pt x="1" y="2572"/>
                    </a:cubicBezTo>
                    <a:cubicBezTo>
                      <a:pt x="1" y="3013"/>
                      <a:pt x="370" y="3394"/>
                      <a:pt x="822" y="3394"/>
                    </a:cubicBezTo>
                    <a:cubicBezTo>
                      <a:pt x="1203" y="3394"/>
                      <a:pt x="1537" y="3120"/>
                      <a:pt x="1620" y="2763"/>
                    </a:cubicBezTo>
                    <a:cubicBezTo>
                      <a:pt x="1739" y="2775"/>
                      <a:pt x="1906" y="2799"/>
                      <a:pt x="2120" y="2799"/>
                    </a:cubicBezTo>
                    <a:cubicBezTo>
                      <a:pt x="2572" y="2799"/>
                      <a:pt x="3215" y="2703"/>
                      <a:pt x="3799" y="2334"/>
                    </a:cubicBezTo>
                    <a:cubicBezTo>
                      <a:pt x="4382" y="1965"/>
                      <a:pt x="4799" y="1394"/>
                      <a:pt x="5037" y="620"/>
                    </a:cubicBezTo>
                    <a:lnTo>
                      <a:pt x="5061" y="667"/>
                    </a:lnTo>
                    <a:cubicBezTo>
                      <a:pt x="5097" y="727"/>
                      <a:pt x="5156" y="751"/>
                      <a:pt x="5216" y="751"/>
                    </a:cubicBezTo>
                    <a:cubicBezTo>
                      <a:pt x="5239" y="751"/>
                      <a:pt x="5251" y="751"/>
                      <a:pt x="5287" y="739"/>
                    </a:cubicBezTo>
                    <a:cubicBezTo>
                      <a:pt x="5299" y="691"/>
                      <a:pt x="5335" y="596"/>
                      <a:pt x="5287" y="501"/>
                    </a:cubicBezTo>
                    <a:lnTo>
                      <a:pt x="5061" y="72"/>
                    </a:lnTo>
                    <a:cubicBezTo>
                      <a:pt x="5061" y="72"/>
                      <a:pt x="5061" y="60"/>
                      <a:pt x="5049" y="60"/>
                    </a:cubicBezTo>
                    <a:lnTo>
                      <a:pt x="5013" y="25"/>
                    </a:lnTo>
                    <a:lnTo>
                      <a:pt x="5001" y="13"/>
                    </a:lnTo>
                    <a:cubicBezTo>
                      <a:pt x="5001" y="13"/>
                      <a:pt x="4989" y="13"/>
                      <a:pt x="49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endParaRPr>
              </a:p>
            </p:txBody>
          </p:sp>
          <p:sp>
            <p:nvSpPr>
              <p:cNvPr id="103" name="Google Shape;499;p30">
                <a:extLst>
                  <a:ext uri="{FF2B5EF4-FFF2-40B4-BE49-F238E27FC236}">
                    <a16:creationId xmlns:a16="http://schemas.microsoft.com/office/drawing/2014/main" id="{EF4076BA-73B5-1145-859D-DDDF4ABEBCED}"/>
                  </a:ext>
                </a:extLst>
              </p:cNvPr>
              <p:cNvSpPr/>
              <p:nvPr/>
            </p:nvSpPr>
            <p:spPr>
              <a:xfrm>
                <a:off x="6639402" y="2589188"/>
                <a:ext cx="32244" cy="31384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986" extrusionOk="0">
                    <a:moveTo>
                      <a:pt x="184" y="1"/>
                    </a:moveTo>
                    <a:cubicBezTo>
                      <a:pt x="140" y="1"/>
                      <a:pt x="96" y="16"/>
                      <a:pt x="60" y="45"/>
                    </a:cubicBezTo>
                    <a:cubicBezTo>
                      <a:pt x="0" y="105"/>
                      <a:pt x="0" y="212"/>
                      <a:pt x="60" y="283"/>
                    </a:cubicBezTo>
                    <a:lnTo>
                      <a:pt x="262" y="498"/>
                    </a:lnTo>
                    <a:lnTo>
                      <a:pt x="60" y="700"/>
                    </a:lnTo>
                    <a:cubicBezTo>
                      <a:pt x="0" y="760"/>
                      <a:pt x="0" y="867"/>
                      <a:pt x="60" y="938"/>
                    </a:cubicBezTo>
                    <a:cubicBezTo>
                      <a:pt x="84" y="974"/>
                      <a:pt x="131" y="986"/>
                      <a:pt x="179" y="986"/>
                    </a:cubicBezTo>
                    <a:cubicBezTo>
                      <a:pt x="215" y="986"/>
                      <a:pt x="262" y="974"/>
                      <a:pt x="298" y="938"/>
                    </a:cubicBezTo>
                    <a:lnTo>
                      <a:pt x="501" y="736"/>
                    </a:lnTo>
                    <a:lnTo>
                      <a:pt x="715" y="938"/>
                    </a:lnTo>
                    <a:cubicBezTo>
                      <a:pt x="739" y="974"/>
                      <a:pt x="786" y="986"/>
                      <a:pt x="834" y="986"/>
                    </a:cubicBezTo>
                    <a:cubicBezTo>
                      <a:pt x="870" y="986"/>
                      <a:pt x="917" y="974"/>
                      <a:pt x="953" y="938"/>
                    </a:cubicBezTo>
                    <a:cubicBezTo>
                      <a:pt x="1013" y="879"/>
                      <a:pt x="1013" y="783"/>
                      <a:pt x="953" y="700"/>
                    </a:cubicBezTo>
                    <a:lnTo>
                      <a:pt x="739" y="498"/>
                    </a:lnTo>
                    <a:lnTo>
                      <a:pt x="953" y="283"/>
                    </a:lnTo>
                    <a:cubicBezTo>
                      <a:pt x="1013" y="224"/>
                      <a:pt x="1013" y="129"/>
                      <a:pt x="953" y="45"/>
                    </a:cubicBezTo>
                    <a:cubicBezTo>
                      <a:pt x="923" y="16"/>
                      <a:pt x="882" y="1"/>
                      <a:pt x="838" y="1"/>
                    </a:cubicBezTo>
                    <a:cubicBezTo>
                      <a:pt x="795" y="1"/>
                      <a:pt x="751" y="16"/>
                      <a:pt x="715" y="45"/>
                    </a:cubicBezTo>
                    <a:lnTo>
                      <a:pt x="501" y="260"/>
                    </a:lnTo>
                    <a:lnTo>
                      <a:pt x="298" y="45"/>
                    </a:lnTo>
                    <a:cubicBezTo>
                      <a:pt x="268" y="16"/>
                      <a:pt x="227" y="1"/>
                      <a:pt x="1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endParaRPr>
              </a:p>
            </p:txBody>
          </p:sp>
          <p:sp>
            <p:nvSpPr>
              <p:cNvPr id="104" name="Google Shape;500;p30">
                <a:extLst>
                  <a:ext uri="{FF2B5EF4-FFF2-40B4-BE49-F238E27FC236}">
                    <a16:creationId xmlns:a16="http://schemas.microsoft.com/office/drawing/2014/main" id="{BA0611B7-276A-A44D-A349-CD775A958DAF}"/>
                  </a:ext>
                </a:extLst>
              </p:cNvPr>
              <p:cNvSpPr/>
              <p:nvPr/>
            </p:nvSpPr>
            <p:spPr>
              <a:xfrm>
                <a:off x="6820547" y="2673315"/>
                <a:ext cx="32244" cy="31034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975" extrusionOk="0">
                    <a:moveTo>
                      <a:pt x="188" y="1"/>
                    </a:moveTo>
                    <a:cubicBezTo>
                      <a:pt x="147" y="1"/>
                      <a:pt x="102" y="16"/>
                      <a:pt x="60" y="45"/>
                    </a:cubicBezTo>
                    <a:cubicBezTo>
                      <a:pt x="1" y="105"/>
                      <a:pt x="1" y="200"/>
                      <a:pt x="60" y="284"/>
                    </a:cubicBezTo>
                    <a:lnTo>
                      <a:pt x="275" y="486"/>
                    </a:lnTo>
                    <a:lnTo>
                      <a:pt x="60" y="700"/>
                    </a:lnTo>
                    <a:cubicBezTo>
                      <a:pt x="1" y="760"/>
                      <a:pt x="1" y="855"/>
                      <a:pt x="60" y="938"/>
                    </a:cubicBezTo>
                    <a:cubicBezTo>
                      <a:pt x="96" y="962"/>
                      <a:pt x="144" y="974"/>
                      <a:pt x="179" y="974"/>
                    </a:cubicBezTo>
                    <a:cubicBezTo>
                      <a:pt x="227" y="974"/>
                      <a:pt x="275" y="962"/>
                      <a:pt x="298" y="938"/>
                    </a:cubicBezTo>
                    <a:lnTo>
                      <a:pt x="513" y="724"/>
                    </a:lnTo>
                    <a:lnTo>
                      <a:pt x="715" y="938"/>
                    </a:lnTo>
                    <a:cubicBezTo>
                      <a:pt x="751" y="962"/>
                      <a:pt x="798" y="974"/>
                      <a:pt x="834" y="974"/>
                    </a:cubicBezTo>
                    <a:cubicBezTo>
                      <a:pt x="882" y="974"/>
                      <a:pt x="929" y="962"/>
                      <a:pt x="953" y="938"/>
                    </a:cubicBezTo>
                    <a:cubicBezTo>
                      <a:pt x="1013" y="879"/>
                      <a:pt x="1013" y="772"/>
                      <a:pt x="953" y="700"/>
                    </a:cubicBezTo>
                    <a:lnTo>
                      <a:pt x="751" y="486"/>
                    </a:lnTo>
                    <a:lnTo>
                      <a:pt x="953" y="284"/>
                    </a:lnTo>
                    <a:cubicBezTo>
                      <a:pt x="1013" y="224"/>
                      <a:pt x="1013" y="117"/>
                      <a:pt x="953" y="45"/>
                    </a:cubicBezTo>
                    <a:cubicBezTo>
                      <a:pt x="923" y="16"/>
                      <a:pt x="885" y="1"/>
                      <a:pt x="843" y="1"/>
                    </a:cubicBezTo>
                    <a:cubicBezTo>
                      <a:pt x="801" y="1"/>
                      <a:pt x="757" y="16"/>
                      <a:pt x="715" y="45"/>
                    </a:cubicBezTo>
                    <a:lnTo>
                      <a:pt x="513" y="248"/>
                    </a:lnTo>
                    <a:lnTo>
                      <a:pt x="298" y="45"/>
                    </a:lnTo>
                    <a:cubicBezTo>
                      <a:pt x="269" y="16"/>
                      <a:pt x="230" y="1"/>
                      <a:pt x="1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endParaRPr>
              </a:p>
            </p:txBody>
          </p:sp>
          <p:sp>
            <p:nvSpPr>
              <p:cNvPr id="105" name="Google Shape;501;p30">
                <a:extLst>
                  <a:ext uri="{FF2B5EF4-FFF2-40B4-BE49-F238E27FC236}">
                    <a16:creationId xmlns:a16="http://schemas.microsoft.com/office/drawing/2014/main" id="{75CE9216-A46E-DD44-A3ED-B02BEE1D8870}"/>
                  </a:ext>
                </a:extLst>
              </p:cNvPr>
              <p:cNvSpPr/>
              <p:nvPr/>
            </p:nvSpPr>
            <p:spPr>
              <a:xfrm>
                <a:off x="6730341" y="2603607"/>
                <a:ext cx="32244" cy="31384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986" extrusionOk="0">
                    <a:moveTo>
                      <a:pt x="184" y="0"/>
                    </a:moveTo>
                    <a:cubicBezTo>
                      <a:pt x="141" y="0"/>
                      <a:pt x="96" y="15"/>
                      <a:pt x="61" y="45"/>
                    </a:cubicBezTo>
                    <a:cubicBezTo>
                      <a:pt x="1" y="104"/>
                      <a:pt x="1" y="211"/>
                      <a:pt x="61" y="283"/>
                    </a:cubicBezTo>
                    <a:lnTo>
                      <a:pt x="263" y="485"/>
                    </a:lnTo>
                    <a:lnTo>
                      <a:pt x="61" y="700"/>
                    </a:lnTo>
                    <a:cubicBezTo>
                      <a:pt x="1" y="759"/>
                      <a:pt x="1" y="866"/>
                      <a:pt x="61" y="938"/>
                    </a:cubicBezTo>
                    <a:cubicBezTo>
                      <a:pt x="84" y="962"/>
                      <a:pt x="132" y="985"/>
                      <a:pt x="180" y="985"/>
                    </a:cubicBezTo>
                    <a:cubicBezTo>
                      <a:pt x="215" y="985"/>
                      <a:pt x="263" y="962"/>
                      <a:pt x="299" y="938"/>
                    </a:cubicBezTo>
                    <a:lnTo>
                      <a:pt x="501" y="723"/>
                    </a:lnTo>
                    <a:lnTo>
                      <a:pt x="715" y="938"/>
                    </a:lnTo>
                    <a:cubicBezTo>
                      <a:pt x="739" y="962"/>
                      <a:pt x="787" y="985"/>
                      <a:pt x="834" y="985"/>
                    </a:cubicBezTo>
                    <a:cubicBezTo>
                      <a:pt x="870" y="985"/>
                      <a:pt x="918" y="962"/>
                      <a:pt x="953" y="938"/>
                    </a:cubicBezTo>
                    <a:cubicBezTo>
                      <a:pt x="1013" y="878"/>
                      <a:pt x="1013" y="771"/>
                      <a:pt x="953" y="700"/>
                    </a:cubicBezTo>
                    <a:lnTo>
                      <a:pt x="739" y="485"/>
                    </a:lnTo>
                    <a:lnTo>
                      <a:pt x="953" y="283"/>
                    </a:lnTo>
                    <a:cubicBezTo>
                      <a:pt x="1013" y="223"/>
                      <a:pt x="1013" y="116"/>
                      <a:pt x="953" y="45"/>
                    </a:cubicBezTo>
                    <a:cubicBezTo>
                      <a:pt x="924" y="15"/>
                      <a:pt x="882" y="0"/>
                      <a:pt x="839" y="0"/>
                    </a:cubicBezTo>
                    <a:cubicBezTo>
                      <a:pt x="796" y="0"/>
                      <a:pt x="751" y="15"/>
                      <a:pt x="715" y="45"/>
                    </a:cubicBezTo>
                    <a:lnTo>
                      <a:pt x="501" y="247"/>
                    </a:lnTo>
                    <a:lnTo>
                      <a:pt x="299" y="45"/>
                    </a:lnTo>
                    <a:cubicBezTo>
                      <a:pt x="269" y="15"/>
                      <a:pt x="227" y="0"/>
                      <a:pt x="1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endParaRPr>
              </a:p>
            </p:txBody>
          </p:sp>
        </p:grpSp>
        <p:grpSp>
          <p:nvGrpSpPr>
            <p:cNvPr id="106" name="Google Shape;502;p30">
              <a:extLst>
                <a:ext uri="{FF2B5EF4-FFF2-40B4-BE49-F238E27FC236}">
                  <a16:creationId xmlns:a16="http://schemas.microsoft.com/office/drawing/2014/main" id="{3F4CB393-CE93-B14B-8EF7-8D76C6FDFCE0}"/>
                </a:ext>
              </a:extLst>
            </p:cNvPr>
            <p:cNvGrpSpPr/>
            <p:nvPr/>
          </p:nvGrpSpPr>
          <p:grpSpPr>
            <a:xfrm>
              <a:off x="4304727" y="1844813"/>
              <a:ext cx="464181" cy="431891"/>
              <a:chOff x="6099375" y="2456075"/>
              <a:chExt cx="337684" cy="314194"/>
            </a:xfrm>
          </p:grpSpPr>
          <p:sp>
            <p:nvSpPr>
              <p:cNvPr id="107" name="Google Shape;503;p30">
                <a:extLst>
                  <a:ext uri="{FF2B5EF4-FFF2-40B4-BE49-F238E27FC236}">
                    <a16:creationId xmlns:a16="http://schemas.microsoft.com/office/drawing/2014/main" id="{078D004F-0557-7046-84E9-DF405B2D35F7}"/>
                  </a:ext>
                </a:extLst>
              </p:cNvPr>
              <p:cNvSpPr/>
              <p:nvPr/>
            </p:nvSpPr>
            <p:spPr>
              <a:xfrm>
                <a:off x="6099375" y="2456075"/>
                <a:ext cx="337684" cy="314194"/>
              </a:xfrm>
              <a:custGeom>
                <a:avLst/>
                <a:gdLst/>
                <a:ahLst/>
                <a:cxnLst/>
                <a:rect l="l" t="t" r="r" b="b"/>
                <a:pathLst>
                  <a:path w="10609" h="9871" extrusionOk="0">
                    <a:moveTo>
                      <a:pt x="322" y="5025"/>
                    </a:moveTo>
                    <a:cubicBezTo>
                      <a:pt x="536" y="5227"/>
                      <a:pt x="857" y="5418"/>
                      <a:pt x="1274" y="5585"/>
                    </a:cubicBezTo>
                    <a:cubicBezTo>
                      <a:pt x="2048" y="5882"/>
                      <a:pt x="3060" y="6049"/>
                      <a:pt x="4143" y="6049"/>
                    </a:cubicBezTo>
                    <a:lnTo>
                      <a:pt x="4417" y="6049"/>
                    </a:lnTo>
                    <a:cubicBezTo>
                      <a:pt x="4429" y="6061"/>
                      <a:pt x="4465" y="6073"/>
                      <a:pt x="4477" y="6097"/>
                    </a:cubicBezTo>
                    <a:lnTo>
                      <a:pt x="4905" y="6347"/>
                    </a:lnTo>
                    <a:cubicBezTo>
                      <a:pt x="4894" y="6466"/>
                      <a:pt x="4882" y="6585"/>
                      <a:pt x="4882" y="6692"/>
                    </a:cubicBezTo>
                    <a:cubicBezTo>
                      <a:pt x="4882" y="6811"/>
                      <a:pt x="4894" y="6930"/>
                      <a:pt x="4905" y="7025"/>
                    </a:cubicBezTo>
                    <a:lnTo>
                      <a:pt x="4477" y="7287"/>
                    </a:lnTo>
                    <a:cubicBezTo>
                      <a:pt x="4405" y="7323"/>
                      <a:pt x="4358" y="7382"/>
                      <a:pt x="4346" y="7466"/>
                    </a:cubicBezTo>
                    <a:cubicBezTo>
                      <a:pt x="4322" y="7537"/>
                      <a:pt x="4322" y="7609"/>
                      <a:pt x="4370" y="7680"/>
                    </a:cubicBezTo>
                    <a:lnTo>
                      <a:pt x="4608" y="8085"/>
                    </a:lnTo>
                    <a:cubicBezTo>
                      <a:pt x="4564" y="8081"/>
                      <a:pt x="4517" y="8080"/>
                      <a:pt x="4467" y="8080"/>
                    </a:cubicBezTo>
                    <a:cubicBezTo>
                      <a:pt x="4368" y="8080"/>
                      <a:pt x="4263" y="8085"/>
                      <a:pt x="4167" y="8085"/>
                    </a:cubicBezTo>
                    <a:cubicBezTo>
                      <a:pt x="3120" y="8085"/>
                      <a:pt x="2143" y="7942"/>
                      <a:pt x="1393" y="7656"/>
                    </a:cubicBezTo>
                    <a:cubicBezTo>
                      <a:pt x="714" y="7406"/>
                      <a:pt x="322" y="7061"/>
                      <a:pt x="322" y="6728"/>
                    </a:cubicBezTo>
                    <a:lnTo>
                      <a:pt x="322" y="5025"/>
                    </a:lnTo>
                    <a:close/>
                    <a:moveTo>
                      <a:pt x="4132" y="1"/>
                    </a:moveTo>
                    <a:cubicBezTo>
                      <a:pt x="3048" y="1"/>
                      <a:pt x="2036" y="167"/>
                      <a:pt x="1262" y="465"/>
                    </a:cubicBezTo>
                    <a:cubicBezTo>
                      <a:pt x="441" y="774"/>
                      <a:pt x="0" y="1215"/>
                      <a:pt x="0" y="1691"/>
                    </a:cubicBezTo>
                    <a:lnTo>
                      <a:pt x="0" y="6751"/>
                    </a:lnTo>
                    <a:cubicBezTo>
                      <a:pt x="0" y="7228"/>
                      <a:pt x="441" y="7656"/>
                      <a:pt x="1262" y="7966"/>
                    </a:cubicBezTo>
                    <a:cubicBezTo>
                      <a:pt x="2036" y="8264"/>
                      <a:pt x="3048" y="8430"/>
                      <a:pt x="4132" y="8430"/>
                    </a:cubicBezTo>
                    <a:cubicBezTo>
                      <a:pt x="4346" y="8430"/>
                      <a:pt x="4548" y="8430"/>
                      <a:pt x="4763" y="8418"/>
                    </a:cubicBezTo>
                    <a:lnTo>
                      <a:pt x="5025" y="8871"/>
                    </a:lnTo>
                    <a:cubicBezTo>
                      <a:pt x="5072" y="8954"/>
                      <a:pt x="5132" y="8990"/>
                      <a:pt x="5203" y="9014"/>
                    </a:cubicBezTo>
                    <a:cubicBezTo>
                      <a:pt x="5227" y="9018"/>
                      <a:pt x="5252" y="9020"/>
                      <a:pt x="5278" y="9020"/>
                    </a:cubicBezTo>
                    <a:cubicBezTo>
                      <a:pt x="5329" y="9020"/>
                      <a:pt x="5382" y="9010"/>
                      <a:pt x="5429" y="8978"/>
                    </a:cubicBezTo>
                    <a:lnTo>
                      <a:pt x="5858" y="8728"/>
                    </a:lnTo>
                    <a:cubicBezTo>
                      <a:pt x="6037" y="8871"/>
                      <a:pt x="6251" y="8990"/>
                      <a:pt x="6465" y="9085"/>
                    </a:cubicBezTo>
                    <a:lnTo>
                      <a:pt x="6465" y="9573"/>
                    </a:lnTo>
                    <a:cubicBezTo>
                      <a:pt x="6465" y="9740"/>
                      <a:pt x="6608" y="9871"/>
                      <a:pt x="6763" y="9871"/>
                    </a:cubicBezTo>
                    <a:lnTo>
                      <a:pt x="8108" y="9871"/>
                    </a:lnTo>
                    <a:cubicBezTo>
                      <a:pt x="8275" y="9871"/>
                      <a:pt x="8406" y="9740"/>
                      <a:pt x="8406" y="9573"/>
                    </a:cubicBezTo>
                    <a:lnTo>
                      <a:pt x="8406" y="9085"/>
                    </a:lnTo>
                    <a:cubicBezTo>
                      <a:pt x="8632" y="8990"/>
                      <a:pt x="8823" y="8871"/>
                      <a:pt x="9013" y="8728"/>
                    </a:cubicBezTo>
                    <a:lnTo>
                      <a:pt x="9442" y="8978"/>
                    </a:lnTo>
                    <a:cubicBezTo>
                      <a:pt x="9497" y="9010"/>
                      <a:pt x="9548" y="9020"/>
                      <a:pt x="9596" y="9020"/>
                    </a:cubicBezTo>
                    <a:cubicBezTo>
                      <a:pt x="9620" y="9020"/>
                      <a:pt x="9644" y="9018"/>
                      <a:pt x="9668" y="9014"/>
                    </a:cubicBezTo>
                    <a:cubicBezTo>
                      <a:pt x="9739" y="8990"/>
                      <a:pt x="9799" y="8930"/>
                      <a:pt x="9847" y="8871"/>
                    </a:cubicBezTo>
                    <a:lnTo>
                      <a:pt x="10513" y="7716"/>
                    </a:lnTo>
                    <a:cubicBezTo>
                      <a:pt x="10561" y="7597"/>
                      <a:pt x="10561" y="7525"/>
                      <a:pt x="10549" y="7442"/>
                    </a:cubicBezTo>
                    <a:cubicBezTo>
                      <a:pt x="10537" y="7371"/>
                      <a:pt x="10478" y="7311"/>
                      <a:pt x="10406" y="7263"/>
                    </a:cubicBezTo>
                    <a:lnTo>
                      <a:pt x="9978" y="7013"/>
                    </a:lnTo>
                    <a:cubicBezTo>
                      <a:pt x="9989" y="6894"/>
                      <a:pt x="10013" y="6775"/>
                      <a:pt x="10013" y="6668"/>
                    </a:cubicBezTo>
                    <a:cubicBezTo>
                      <a:pt x="10013" y="6549"/>
                      <a:pt x="10001" y="6430"/>
                      <a:pt x="9978" y="6335"/>
                    </a:cubicBezTo>
                    <a:lnTo>
                      <a:pt x="10406" y="6073"/>
                    </a:lnTo>
                    <a:cubicBezTo>
                      <a:pt x="10549" y="6001"/>
                      <a:pt x="10609" y="5823"/>
                      <a:pt x="10513" y="5680"/>
                    </a:cubicBezTo>
                    <a:lnTo>
                      <a:pt x="10311" y="5323"/>
                    </a:lnTo>
                    <a:cubicBezTo>
                      <a:pt x="10280" y="5268"/>
                      <a:pt x="10228" y="5239"/>
                      <a:pt x="10176" y="5239"/>
                    </a:cubicBezTo>
                    <a:cubicBezTo>
                      <a:pt x="10148" y="5239"/>
                      <a:pt x="10121" y="5247"/>
                      <a:pt x="10097" y="5263"/>
                    </a:cubicBezTo>
                    <a:cubicBezTo>
                      <a:pt x="10025" y="5299"/>
                      <a:pt x="9989" y="5394"/>
                      <a:pt x="10037" y="5466"/>
                    </a:cubicBezTo>
                    <a:lnTo>
                      <a:pt x="10228" y="5811"/>
                    </a:lnTo>
                    <a:lnTo>
                      <a:pt x="9727" y="6108"/>
                    </a:lnTo>
                    <a:cubicBezTo>
                      <a:pt x="9668" y="6132"/>
                      <a:pt x="9632" y="6216"/>
                      <a:pt x="9656" y="6275"/>
                    </a:cubicBezTo>
                    <a:cubicBezTo>
                      <a:pt x="9680" y="6406"/>
                      <a:pt x="9680" y="6537"/>
                      <a:pt x="9680" y="6668"/>
                    </a:cubicBezTo>
                    <a:cubicBezTo>
                      <a:pt x="9680" y="6811"/>
                      <a:pt x="9668" y="6942"/>
                      <a:pt x="9656" y="7073"/>
                    </a:cubicBezTo>
                    <a:cubicBezTo>
                      <a:pt x="9632" y="7132"/>
                      <a:pt x="9668" y="7204"/>
                      <a:pt x="9727" y="7240"/>
                    </a:cubicBezTo>
                    <a:lnTo>
                      <a:pt x="10228" y="7537"/>
                    </a:lnTo>
                    <a:lnTo>
                      <a:pt x="9573" y="8668"/>
                    </a:lnTo>
                    <a:lnTo>
                      <a:pt x="9073" y="8371"/>
                    </a:lnTo>
                    <a:cubicBezTo>
                      <a:pt x="9045" y="8354"/>
                      <a:pt x="9015" y="8345"/>
                      <a:pt x="8986" y="8345"/>
                    </a:cubicBezTo>
                    <a:cubicBezTo>
                      <a:pt x="8952" y="8345"/>
                      <a:pt x="8920" y="8357"/>
                      <a:pt x="8894" y="8383"/>
                    </a:cubicBezTo>
                    <a:cubicBezTo>
                      <a:pt x="8680" y="8561"/>
                      <a:pt x="8442" y="8692"/>
                      <a:pt x="8192" y="8787"/>
                    </a:cubicBezTo>
                    <a:cubicBezTo>
                      <a:pt x="8132" y="8799"/>
                      <a:pt x="8084" y="8859"/>
                      <a:pt x="8084" y="8930"/>
                    </a:cubicBezTo>
                    <a:lnTo>
                      <a:pt x="8084" y="9514"/>
                    </a:lnTo>
                    <a:lnTo>
                      <a:pt x="6775" y="9514"/>
                    </a:lnTo>
                    <a:lnTo>
                      <a:pt x="6775" y="8930"/>
                    </a:lnTo>
                    <a:cubicBezTo>
                      <a:pt x="6775" y="8871"/>
                      <a:pt x="6739" y="8811"/>
                      <a:pt x="6679" y="8787"/>
                    </a:cubicBezTo>
                    <a:cubicBezTo>
                      <a:pt x="6418" y="8692"/>
                      <a:pt x="6179" y="8561"/>
                      <a:pt x="5977" y="8383"/>
                    </a:cubicBezTo>
                    <a:cubicBezTo>
                      <a:pt x="5951" y="8357"/>
                      <a:pt x="5919" y="8345"/>
                      <a:pt x="5885" y="8345"/>
                    </a:cubicBezTo>
                    <a:cubicBezTo>
                      <a:pt x="5856" y="8345"/>
                      <a:pt x="5826" y="8354"/>
                      <a:pt x="5798" y="8371"/>
                    </a:cubicBezTo>
                    <a:lnTo>
                      <a:pt x="5286" y="8668"/>
                    </a:lnTo>
                    <a:lnTo>
                      <a:pt x="4632" y="7537"/>
                    </a:lnTo>
                    <a:lnTo>
                      <a:pt x="5144" y="7240"/>
                    </a:lnTo>
                    <a:cubicBezTo>
                      <a:pt x="5203" y="7204"/>
                      <a:pt x="5227" y="7132"/>
                      <a:pt x="5215" y="7073"/>
                    </a:cubicBezTo>
                    <a:cubicBezTo>
                      <a:pt x="5191" y="6942"/>
                      <a:pt x="5191" y="6811"/>
                      <a:pt x="5191" y="6668"/>
                    </a:cubicBezTo>
                    <a:cubicBezTo>
                      <a:pt x="5191" y="6537"/>
                      <a:pt x="5203" y="6406"/>
                      <a:pt x="5215" y="6275"/>
                    </a:cubicBezTo>
                    <a:cubicBezTo>
                      <a:pt x="5227" y="6216"/>
                      <a:pt x="5203" y="6132"/>
                      <a:pt x="5144" y="6108"/>
                    </a:cubicBezTo>
                    <a:lnTo>
                      <a:pt x="4632" y="5811"/>
                    </a:lnTo>
                    <a:lnTo>
                      <a:pt x="5286" y="4680"/>
                    </a:lnTo>
                    <a:lnTo>
                      <a:pt x="5798" y="4977"/>
                    </a:lnTo>
                    <a:cubicBezTo>
                      <a:pt x="5825" y="4988"/>
                      <a:pt x="5854" y="4994"/>
                      <a:pt x="5883" y="4994"/>
                    </a:cubicBezTo>
                    <a:cubicBezTo>
                      <a:pt x="5917" y="4994"/>
                      <a:pt x="5951" y="4985"/>
                      <a:pt x="5977" y="4965"/>
                    </a:cubicBezTo>
                    <a:cubicBezTo>
                      <a:pt x="6179" y="4787"/>
                      <a:pt x="6418" y="4644"/>
                      <a:pt x="6679" y="4561"/>
                    </a:cubicBezTo>
                    <a:cubicBezTo>
                      <a:pt x="6739" y="4549"/>
                      <a:pt x="6775" y="4489"/>
                      <a:pt x="6775" y="4406"/>
                    </a:cubicBezTo>
                    <a:lnTo>
                      <a:pt x="6775" y="3834"/>
                    </a:lnTo>
                    <a:lnTo>
                      <a:pt x="8084" y="3834"/>
                    </a:lnTo>
                    <a:lnTo>
                      <a:pt x="8084" y="4406"/>
                    </a:lnTo>
                    <a:cubicBezTo>
                      <a:pt x="8084" y="4465"/>
                      <a:pt x="8132" y="4525"/>
                      <a:pt x="8192" y="4561"/>
                    </a:cubicBezTo>
                    <a:cubicBezTo>
                      <a:pt x="8442" y="4644"/>
                      <a:pt x="8680" y="4787"/>
                      <a:pt x="8894" y="4965"/>
                    </a:cubicBezTo>
                    <a:cubicBezTo>
                      <a:pt x="8920" y="4985"/>
                      <a:pt x="8954" y="4994"/>
                      <a:pt x="8988" y="4994"/>
                    </a:cubicBezTo>
                    <a:cubicBezTo>
                      <a:pt x="9017" y="4994"/>
                      <a:pt x="9046" y="4988"/>
                      <a:pt x="9073" y="4977"/>
                    </a:cubicBezTo>
                    <a:lnTo>
                      <a:pt x="9573" y="4680"/>
                    </a:lnTo>
                    <a:lnTo>
                      <a:pt x="9716" y="4906"/>
                    </a:lnTo>
                    <a:cubicBezTo>
                      <a:pt x="9740" y="4955"/>
                      <a:pt x="9793" y="4982"/>
                      <a:pt x="9847" y="4982"/>
                    </a:cubicBezTo>
                    <a:cubicBezTo>
                      <a:pt x="9871" y="4982"/>
                      <a:pt x="9896" y="4977"/>
                      <a:pt x="9918" y="4965"/>
                    </a:cubicBezTo>
                    <a:cubicBezTo>
                      <a:pt x="9989" y="4918"/>
                      <a:pt x="10025" y="4823"/>
                      <a:pt x="9978" y="4751"/>
                    </a:cubicBezTo>
                    <a:lnTo>
                      <a:pt x="9847" y="4513"/>
                    </a:lnTo>
                    <a:cubicBezTo>
                      <a:pt x="9798" y="4424"/>
                      <a:pt x="9699" y="4367"/>
                      <a:pt x="9592" y="4367"/>
                    </a:cubicBezTo>
                    <a:cubicBezTo>
                      <a:pt x="9542" y="4367"/>
                      <a:pt x="9491" y="4379"/>
                      <a:pt x="9442" y="4406"/>
                    </a:cubicBezTo>
                    <a:lnTo>
                      <a:pt x="9013" y="4668"/>
                    </a:lnTo>
                    <a:cubicBezTo>
                      <a:pt x="8835" y="4513"/>
                      <a:pt x="8620" y="4394"/>
                      <a:pt x="8406" y="4311"/>
                    </a:cubicBezTo>
                    <a:lnTo>
                      <a:pt x="8406" y="3811"/>
                    </a:lnTo>
                    <a:cubicBezTo>
                      <a:pt x="8406" y="3727"/>
                      <a:pt x="8358" y="3632"/>
                      <a:pt x="8299" y="3596"/>
                    </a:cubicBezTo>
                    <a:lnTo>
                      <a:pt x="8299" y="1656"/>
                    </a:lnTo>
                    <a:cubicBezTo>
                      <a:pt x="8299" y="1060"/>
                      <a:pt x="7596" y="536"/>
                      <a:pt x="6394" y="239"/>
                    </a:cubicBezTo>
                    <a:cubicBezTo>
                      <a:pt x="6384" y="237"/>
                      <a:pt x="6375" y="237"/>
                      <a:pt x="6365" y="237"/>
                    </a:cubicBezTo>
                    <a:cubicBezTo>
                      <a:pt x="6284" y="237"/>
                      <a:pt x="6225" y="283"/>
                      <a:pt x="6203" y="358"/>
                    </a:cubicBezTo>
                    <a:cubicBezTo>
                      <a:pt x="6179" y="453"/>
                      <a:pt x="6227" y="524"/>
                      <a:pt x="6322" y="560"/>
                    </a:cubicBezTo>
                    <a:cubicBezTo>
                      <a:pt x="7346" y="810"/>
                      <a:pt x="7989" y="1239"/>
                      <a:pt x="7989" y="1667"/>
                    </a:cubicBezTo>
                    <a:cubicBezTo>
                      <a:pt x="7989" y="2001"/>
                      <a:pt x="7596" y="2346"/>
                      <a:pt x="6918" y="2596"/>
                    </a:cubicBezTo>
                    <a:cubicBezTo>
                      <a:pt x="6179" y="2882"/>
                      <a:pt x="5203" y="3025"/>
                      <a:pt x="4143" y="3025"/>
                    </a:cubicBezTo>
                    <a:cubicBezTo>
                      <a:pt x="3703" y="3025"/>
                      <a:pt x="3262" y="3001"/>
                      <a:pt x="2846" y="2941"/>
                    </a:cubicBezTo>
                    <a:cubicBezTo>
                      <a:pt x="2833" y="2938"/>
                      <a:pt x="2821" y="2936"/>
                      <a:pt x="2809" y="2936"/>
                    </a:cubicBezTo>
                    <a:cubicBezTo>
                      <a:pt x="2742" y="2936"/>
                      <a:pt x="2687" y="2991"/>
                      <a:pt x="2667" y="3072"/>
                    </a:cubicBezTo>
                    <a:cubicBezTo>
                      <a:pt x="2655" y="3156"/>
                      <a:pt x="2715" y="3239"/>
                      <a:pt x="2810" y="3251"/>
                    </a:cubicBezTo>
                    <a:cubicBezTo>
                      <a:pt x="3239" y="3311"/>
                      <a:pt x="3679" y="3334"/>
                      <a:pt x="4143" y="3334"/>
                    </a:cubicBezTo>
                    <a:cubicBezTo>
                      <a:pt x="5227" y="3334"/>
                      <a:pt x="6239" y="3168"/>
                      <a:pt x="7013" y="2870"/>
                    </a:cubicBezTo>
                    <a:cubicBezTo>
                      <a:pt x="7430" y="2715"/>
                      <a:pt x="7763" y="2525"/>
                      <a:pt x="7965" y="2310"/>
                    </a:cubicBezTo>
                    <a:lnTo>
                      <a:pt x="7965" y="3525"/>
                    </a:lnTo>
                    <a:lnTo>
                      <a:pt x="6751" y="3525"/>
                    </a:lnTo>
                    <a:cubicBezTo>
                      <a:pt x="6584" y="3525"/>
                      <a:pt x="6453" y="3668"/>
                      <a:pt x="6453" y="3822"/>
                    </a:cubicBezTo>
                    <a:lnTo>
                      <a:pt x="6453" y="4323"/>
                    </a:lnTo>
                    <a:cubicBezTo>
                      <a:pt x="6227" y="4406"/>
                      <a:pt x="6037" y="4525"/>
                      <a:pt x="5846" y="4680"/>
                    </a:cubicBezTo>
                    <a:lnTo>
                      <a:pt x="5406" y="4418"/>
                    </a:lnTo>
                    <a:cubicBezTo>
                      <a:pt x="5360" y="4395"/>
                      <a:pt x="5315" y="4387"/>
                      <a:pt x="5270" y="4387"/>
                    </a:cubicBezTo>
                    <a:cubicBezTo>
                      <a:pt x="5243" y="4387"/>
                      <a:pt x="5217" y="4390"/>
                      <a:pt x="5191" y="4394"/>
                    </a:cubicBezTo>
                    <a:cubicBezTo>
                      <a:pt x="5108" y="4406"/>
                      <a:pt x="5048" y="4465"/>
                      <a:pt x="5013" y="4525"/>
                    </a:cubicBezTo>
                    <a:lnTo>
                      <a:pt x="4334" y="5692"/>
                    </a:lnTo>
                    <a:cubicBezTo>
                      <a:pt x="4322" y="5704"/>
                      <a:pt x="4322" y="5716"/>
                      <a:pt x="4322" y="5727"/>
                    </a:cubicBezTo>
                    <a:lnTo>
                      <a:pt x="4132" y="5727"/>
                    </a:lnTo>
                    <a:cubicBezTo>
                      <a:pt x="3084" y="5727"/>
                      <a:pt x="2107" y="5585"/>
                      <a:pt x="1357" y="5299"/>
                    </a:cubicBezTo>
                    <a:cubicBezTo>
                      <a:pt x="679" y="5049"/>
                      <a:pt x="286" y="4704"/>
                      <a:pt x="286" y="4382"/>
                    </a:cubicBezTo>
                    <a:lnTo>
                      <a:pt x="286" y="2322"/>
                    </a:lnTo>
                    <a:cubicBezTo>
                      <a:pt x="643" y="2668"/>
                      <a:pt x="1274" y="2965"/>
                      <a:pt x="2131" y="3144"/>
                    </a:cubicBezTo>
                    <a:lnTo>
                      <a:pt x="2167" y="3144"/>
                    </a:lnTo>
                    <a:cubicBezTo>
                      <a:pt x="2238" y="3144"/>
                      <a:pt x="2298" y="3096"/>
                      <a:pt x="2322" y="3025"/>
                    </a:cubicBezTo>
                    <a:cubicBezTo>
                      <a:pt x="2334" y="2930"/>
                      <a:pt x="2286" y="2858"/>
                      <a:pt x="2203" y="2846"/>
                    </a:cubicBezTo>
                    <a:cubicBezTo>
                      <a:pt x="1036" y="2596"/>
                      <a:pt x="298" y="2132"/>
                      <a:pt x="298" y="1667"/>
                    </a:cubicBezTo>
                    <a:cubicBezTo>
                      <a:pt x="298" y="1346"/>
                      <a:pt x="679" y="1001"/>
                      <a:pt x="1369" y="751"/>
                    </a:cubicBezTo>
                    <a:cubicBezTo>
                      <a:pt x="2096" y="465"/>
                      <a:pt x="3072" y="322"/>
                      <a:pt x="4132" y="322"/>
                    </a:cubicBezTo>
                    <a:cubicBezTo>
                      <a:pt x="4667" y="322"/>
                      <a:pt x="5191" y="358"/>
                      <a:pt x="5679" y="441"/>
                    </a:cubicBezTo>
                    <a:cubicBezTo>
                      <a:pt x="5687" y="442"/>
                      <a:pt x="5695" y="443"/>
                      <a:pt x="5703" y="443"/>
                    </a:cubicBezTo>
                    <a:cubicBezTo>
                      <a:pt x="5786" y="443"/>
                      <a:pt x="5847" y="385"/>
                      <a:pt x="5858" y="298"/>
                    </a:cubicBezTo>
                    <a:cubicBezTo>
                      <a:pt x="5870" y="215"/>
                      <a:pt x="5810" y="143"/>
                      <a:pt x="5727" y="120"/>
                    </a:cubicBezTo>
                    <a:cubicBezTo>
                      <a:pt x="5215" y="36"/>
                      <a:pt x="4679" y="1"/>
                      <a:pt x="41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endParaRPr>
              </a:p>
            </p:txBody>
          </p:sp>
          <p:sp>
            <p:nvSpPr>
              <p:cNvPr id="108" name="Google Shape;504;p30">
                <a:extLst>
                  <a:ext uri="{FF2B5EF4-FFF2-40B4-BE49-F238E27FC236}">
                    <a16:creationId xmlns:a16="http://schemas.microsoft.com/office/drawing/2014/main" id="{3AEC0959-A90E-6949-B982-8C6AF5AAD6DA}"/>
                  </a:ext>
                </a:extLst>
              </p:cNvPr>
              <p:cNvSpPr/>
              <p:nvPr/>
            </p:nvSpPr>
            <p:spPr>
              <a:xfrm>
                <a:off x="6306652" y="2638748"/>
                <a:ext cx="59904" cy="59522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870" extrusionOk="0">
                    <a:moveTo>
                      <a:pt x="941" y="310"/>
                    </a:moveTo>
                    <a:cubicBezTo>
                      <a:pt x="1287" y="310"/>
                      <a:pt x="1561" y="596"/>
                      <a:pt x="1561" y="929"/>
                    </a:cubicBezTo>
                    <a:cubicBezTo>
                      <a:pt x="1561" y="1274"/>
                      <a:pt x="1287" y="1560"/>
                      <a:pt x="941" y="1560"/>
                    </a:cubicBezTo>
                    <a:cubicBezTo>
                      <a:pt x="596" y="1560"/>
                      <a:pt x="310" y="1274"/>
                      <a:pt x="310" y="929"/>
                    </a:cubicBezTo>
                    <a:cubicBezTo>
                      <a:pt x="310" y="596"/>
                      <a:pt x="596" y="310"/>
                      <a:pt x="941" y="310"/>
                    </a:cubicBezTo>
                    <a:close/>
                    <a:moveTo>
                      <a:pt x="941" y="0"/>
                    </a:moveTo>
                    <a:cubicBezTo>
                      <a:pt x="418" y="0"/>
                      <a:pt x="1" y="417"/>
                      <a:pt x="1" y="929"/>
                    </a:cubicBezTo>
                    <a:cubicBezTo>
                      <a:pt x="1" y="1453"/>
                      <a:pt x="418" y="1870"/>
                      <a:pt x="941" y="1870"/>
                    </a:cubicBezTo>
                    <a:cubicBezTo>
                      <a:pt x="1465" y="1870"/>
                      <a:pt x="1882" y="1453"/>
                      <a:pt x="1882" y="929"/>
                    </a:cubicBezTo>
                    <a:cubicBezTo>
                      <a:pt x="1882" y="417"/>
                      <a:pt x="1465" y="0"/>
                      <a:pt x="9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endParaRPr>
              </a:p>
            </p:txBody>
          </p:sp>
        </p:grpSp>
        <p:grpSp>
          <p:nvGrpSpPr>
            <p:cNvPr id="109" name="Google Shape;505;p30">
              <a:extLst>
                <a:ext uri="{FF2B5EF4-FFF2-40B4-BE49-F238E27FC236}">
                  <a16:creationId xmlns:a16="http://schemas.microsoft.com/office/drawing/2014/main" id="{709565CD-29E6-C147-A63C-73E559A4B62A}"/>
                </a:ext>
              </a:extLst>
            </p:cNvPr>
            <p:cNvGrpSpPr/>
            <p:nvPr/>
          </p:nvGrpSpPr>
          <p:grpSpPr>
            <a:xfrm>
              <a:off x="2655734" y="1824621"/>
              <a:ext cx="474069" cy="472275"/>
              <a:chOff x="4195399" y="1970604"/>
              <a:chExt cx="344878" cy="343573"/>
            </a:xfrm>
          </p:grpSpPr>
          <p:sp>
            <p:nvSpPr>
              <p:cNvPr id="110" name="Google Shape;506;p30">
                <a:extLst>
                  <a:ext uri="{FF2B5EF4-FFF2-40B4-BE49-F238E27FC236}">
                    <a16:creationId xmlns:a16="http://schemas.microsoft.com/office/drawing/2014/main" id="{671D1CA4-F927-7D43-A26A-FF2BCE3A5D31}"/>
                  </a:ext>
                </a:extLst>
              </p:cNvPr>
              <p:cNvSpPr/>
              <p:nvPr/>
            </p:nvSpPr>
            <p:spPr>
              <a:xfrm>
                <a:off x="4195399" y="1970604"/>
                <a:ext cx="344878" cy="343573"/>
              </a:xfrm>
              <a:custGeom>
                <a:avLst/>
                <a:gdLst/>
                <a:ahLst/>
                <a:cxnLst/>
                <a:rect l="l" t="t" r="r" b="b"/>
                <a:pathLst>
                  <a:path w="10835" h="10794" extrusionOk="0">
                    <a:moveTo>
                      <a:pt x="4155" y="6287"/>
                    </a:moveTo>
                    <a:cubicBezTo>
                      <a:pt x="4274" y="6418"/>
                      <a:pt x="4417" y="6561"/>
                      <a:pt x="4572" y="6704"/>
                    </a:cubicBezTo>
                    <a:lnTo>
                      <a:pt x="3977" y="7299"/>
                    </a:lnTo>
                    <a:lnTo>
                      <a:pt x="3929" y="7252"/>
                    </a:lnTo>
                    <a:lnTo>
                      <a:pt x="3596" y="6918"/>
                    </a:lnTo>
                    <a:lnTo>
                      <a:pt x="3560" y="6883"/>
                    </a:lnTo>
                    <a:lnTo>
                      <a:pt x="4155" y="6287"/>
                    </a:lnTo>
                    <a:close/>
                    <a:moveTo>
                      <a:pt x="3203" y="7064"/>
                    </a:moveTo>
                    <a:cubicBezTo>
                      <a:pt x="3271" y="7064"/>
                      <a:pt x="3340" y="7091"/>
                      <a:pt x="3393" y="7144"/>
                    </a:cubicBezTo>
                    <a:lnTo>
                      <a:pt x="3715" y="7478"/>
                    </a:lnTo>
                    <a:cubicBezTo>
                      <a:pt x="3810" y="7573"/>
                      <a:pt x="3822" y="7740"/>
                      <a:pt x="3715" y="7847"/>
                    </a:cubicBezTo>
                    <a:lnTo>
                      <a:pt x="3524" y="8037"/>
                    </a:lnTo>
                    <a:lnTo>
                      <a:pt x="2822" y="7335"/>
                    </a:lnTo>
                    <a:lnTo>
                      <a:pt x="3012" y="7144"/>
                    </a:lnTo>
                    <a:cubicBezTo>
                      <a:pt x="3066" y="7091"/>
                      <a:pt x="3134" y="7064"/>
                      <a:pt x="3203" y="7064"/>
                    </a:cubicBezTo>
                    <a:close/>
                    <a:moveTo>
                      <a:pt x="2608" y="7549"/>
                    </a:moveTo>
                    <a:lnTo>
                      <a:pt x="3298" y="8252"/>
                    </a:lnTo>
                    <a:lnTo>
                      <a:pt x="1143" y="10407"/>
                    </a:lnTo>
                    <a:cubicBezTo>
                      <a:pt x="1089" y="10460"/>
                      <a:pt x="1024" y="10487"/>
                      <a:pt x="959" y="10487"/>
                    </a:cubicBezTo>
                    <a:cubicBezTo>
                      <a:pt x="893" y="10487"/>
                      <a:pt x="828" y="10460"/>
                      <a:pt x="774" y="10407"/>
                    </a:cubicBezTo>
                    <a:lnTo>
                      <a:pt x="441" y="10073"/>
                    </a:lnTo>
                    <a:cubicBezTo>
                      <a:pt x="345" y="9978"/>
                      <a:pt x="345" y="9811"/>
                      <a:pt x="441" y="9704"/>
                    </a:cubicBezTo>
                    <a:lnTo>
                      <a:pt x="2608" y="7549"/>
                    </a:lnTo>
                    <a:close/>
                    <a:moveTo>
                      <a:pt x="7037" y="1"/>
                    </a:moveTo>
                    <a:cubicBezTo>
                      <a:pt x="3941" y="1"/>
                      <a:pt x="2155" y="3513"/>
                      <a:pt x="3953" y="6013"/>
                    </a:cubicBezTo>
                    <a:lnTo>
                      <a:pt x="3239" y="6728"/>
                    </a:lnTo>
                    <a:cubicBezTo>
                      <a:pt x="3224" y="6727"/>
                      <a:pt x="3209" y="6726"/>
                      <a:pt x="3194" y="6726"/>
                    </a:cubicBezTo>
                    <a:cubicBezTo>
                      <a:pt x="3036" y="6726"/>
                      <a:pt x="2907" y="6785"/>
                      <a:pt x="2798" y="6894"/>
                    </a:cubicBezTo>
                    <a:lnTo>
                      <a:pt x="226" y="9466"/>
                    </a:lnTo>
                    <a:cubicBezTo>
                      <a:pt x="0" y="9692"/>
                      <a:pt x="0" y="10061"/>
                      <a:pt x="226" y="10288"/>
                    </a:cubicBezTo>
                    <a:lnTo>
                      <a:pt x="548" y="10633"/>
                    </a:lnTo>
                    <a:cubicBezTo>
                      <a:pt x="661" y="10740"/>
                      <a:pt x="810" y="10794"/>
                      <a:pt x="959" y="10794"/>
                    </a:cubicBezTo>
                    <a:cubicBezTo>
                      <a:pt x="1107" y="10794"/>
                      <a:pt x="1256" y="10740"/>
                      <a:pt x="1369" y="10633"/>
                    </a:cubicBezTo>
                    <a:lnTo>
                      <a:pt x="3631" y="8371"/>
                    </a:lnTo>
                    <a:lnTo>
                      <a:pt x="3941" y="8049"/>
                    </a:lnTo>
                    <a:cubicBezTo>
                      <a:pt x="4060" y="7930"/>
                      <a:pt x="4120" y="7775"/>
                      <a:pt x="4108" y="7609"/>
                    </a:cubicBezTo>
                    <a:lnTo>
                      <a:pt x="4822" y="6894"/>
                    </a:lnTo>
                    <a:cubicBezTo>
                      <a:pt x="5358" y="7275"/>
                      <a:pt x="6001" y="7514"/>
                      <a:pt x="6656" y="7597"/>
                    </a:cubicBezTo>
                    <a:lnTo>
                      <a:pt x="6668" y="7597"/>
                    </a:lnTo>
                    <a:cubicBezTo>
                      <a:pt x="6739" y="7597"/>
                      <a:pt x="6810" y="7537"/>
                      <a:pt x="6834" y="7442"/>
                    </a:cubicBezTo>
                    <a:cubicBezTo>
                      <a:pt x="6846" y="7359"/>
                      <a:pt x="6775" y="7275"/>
                      <a:pt x="6691" y="7264"/>
                    </a:cubicBezTo>
                    <a:cubicBezTo>
                      <a:pt x="6013" y="7192"/>
                      <a:pt x="5370" y="6918"/>
                      <a:pt x="4846" y="6502"/>
                    </a:cubicBezTo>
                    <a:cubicBezTo>
                      <a:pt x="2286" y="4442"/>
                      <a:pt x="3798" y="334"/>
                      <a:pt x="7037" y="334"/>
                    </a:cubicBezTo>
                    <a:cubicBezTo>
                      <a:pt x="8870" y="334"/>
                      <a:pt x="10323" y="1715"/>
                      <a:pt x="10501" y="3454"/>
                    </a:cubicBezTo>
                    <a:cubicBezTo>
                      <a:pt x="10522" y="3535"/>
                      <a:pt x="10576" y="3590"/>
                      <a:pt x="10644" y="3590"/>
                    </a:cubicBezTo>
                    <a:cubicBezTo>
                      <a:pt x="10655" y="3590"/>
                      <a:pt x="10668" y="3588"/>
                      <a:pt x="10680" y="3584"/>
                    </a:cubicBezTo>
                    <a:cubicBezTo>
                      <a:pt x="10775" y="3573"/>
                      <a:pt x="10835" y="3501"/>
                      <a:pt x="10823" y="3406"/>
                    </a:cubicBezTo>
                    <a:cubicBezTo>
                      <a:pt x="10620" y="1525"/>
                      <a:pt x="9037" y="1"/>
                      <a:pt x="70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endParaRPr>
              </a:p>
            </p:txBody>
          </p:sp>
          <p:sp>
            <p:nvSpPr>
              <p:cNvPr id="111" name="Google Shape;507;p30">
                <a:extLst>
                  <a:ext uri="{FF2B5EF4-FFF2-40B4-BE49-F238E27FC236}">
                    <a16:creationId xmlns:a16="http://schemas.microsoft.com/office/drawing/2014/main" id="{012EF015-9623-FE4C-8F6D-E9A8C292E70B}"/>
                  </a:ext>
                </a:extLst>
              </p:cNvPr>
              <p:cNvSpPr/>
              <p:nvPr/>
            </p:nvSpPr>
            <p:spPr>
              <a:xfrm>
                <a:off x="4311356" y="1993458"/>
                <a:ext cx="206959" cy="197378"/>
              </a:xfrm>
              <a:custGeom>
                <a:avLst/>
                <a:gdLst/>
                <a:ahLst/>
                <a:cxnLst/>
                <a:rect l="l" t="t" r="r" b="b"/>
                <a:pathLst>
                  <a:path w="6502" h="6201" extrusionOk="0">
                    <a:moveTo>
                      <a:pt x="3394" y="295"/>
                    </a:moveTo>
                    <a:cubicBezTo>
                      <a:pt x="4930" y="295"/>
                      <a:pt x="6180" y="1533"/>
                      <a:pt x="6180" y="3081"/>
                    </a:cubicBezTo>
                    <a:cubicBezTo>
                      <a:pt x="6180" y="4641"/>
                      <a:pt x="4930" y="5879"/>
                      <a:pt x="3394" y="5879"/>
                    </a:cubicBezTo>
                    <a:cubicBezTo>
                      <a:pt x="2679" y="5879"/>
                      <a:pt x="1965" y="5605"/>
                      <a:pt x="1429" y="5057"/>
                    </a:cubicBezTo>
                    <a:cubicBezTo>
                      <a:pt x="346" y="3974"/>
                      <a:pt x="346" y="2200"/>
                      <a:pt x="1429" y="1116"/>
                    </a:cubicBezTo>
                    <a:cubicBezTo>
                      <a:pt x="1977" y="569"/>
                      <a:pt x="2679" y="295"/>
                      <a:pt x="3394" y="295"/>
                    </a:cubicBezTo>
                    <a:close/>
                    <a:moveTo>
                      <a:pt x="3404" y="0"/>
                    </a:moveTo>
                    <a:cubicBezTo>
                      <a:pt x="2608" y="0"/>
                      <a:pt x="1810" y="301"/>
                      <a:pt x="1203" y="902"/>
                    </a:cubicBezTo>
                    <a:cubicBezTo>
                      <a:pt x="0" y="2116"/>
                      <a:pt x="0" y="4093"/>
                      <a:pt x="1203" y="5295"/>
                    </a:cubicBezTo>
                    <a:cubicBezTo>
                      <a:pt x="1822" y="5903"/>
                      <a:pt x="2608" y="6200"/>
                      <a:pt x="3394" y="6200"/>
                    </a:cubicBezTo>
                    <a:cubicBezTo>
                      <a:pt x="5108" y="6188"/>
                      <a:pt x="6501" y="4819"/>
                      <a:pt x="6501" y="3093"/>
                    </a:cubicBezTo>
                    <a:cubicBezTo>
                      <a:pt x="6501" y="2259"/>
                      <a:pt x="6180" y="1485"/>
                      <a:pt x="5596" y="902"/>
                    </a:cubicBezTo>
                    <a:cubicBezTo>
                      <a:pt x="4995" y="301"/>
                      <a:pt x="4200" y="0"/>
                      <a:pt x="34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endParaRPr>
              </a:p>
            </p:txBody>
          </p:sp>
          <p:sp>
            <p:nvSpPr>
              <p:cNvPr id="112" name="Google Shape;508;p30">
                <a:extLst>
                  <a:ext uri="{FF2B5EF4-FFF2-40B4-BE49-F238E27FC236}">
                    <a16:creationId xmlns:a16="http://schemas.microsoft.com/office/drawing/2014/main" id="{572819D6-70C0-D14B-B7A5-DF33C8CD67E7}"/>
                  </a:ext>
                </a:extLst>
              </p:cNvPr>
              <p:cNvSpPr/>
              <p:nvPr/>
            </p:nvSpPr>
            <p:spPr>
              <a:xfrm>
                <a:off x="4372374" y="2030476"/>
                <a:ext cx="94026" cy="114493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597" extrusionOk="0">
                    <a:moveTo>
                      <a:pt x="1477" y="310"/>
                    </a:moveTo>
                    <a:cubicBezTo>
                      <a:pt x="1834" y="310"/>
                      <a:pt x="2120" y="584"/>
                      <a:pt x="2120" y="953"/>
                    </a:cubicBezTo>
                    <a:cubicBezTo>
                      <a:pt x="2120" y="1311"/>
                      <a:pt x="1834" y="1584"/>
                      <a:pt x="1477" y="1584"/>
                    </a:cubicBezTo>
                    <a:cubicBezTo>
                      <a:pt x="1119" y="1584"/>
                      <a:pt x="834" y="1311"/>
                      <a:pt x="834" y="953"/>
                    </a:cubicBezTo>
                    <a:cubicBezTo>
                      <a:pt x="834" y="596"/>
                      <a:pt x="1119" y="310"/>
                      <a:pt x="1477" y="310"/>
                    </a:cubicBezTo>
                    <a:close/>
                    <a:moveTo>
                      <a:pt x="1905" y="1918"/>
                    </a:moveTo>
                    <a:cubicBezTo>
                      <a:pt x="2298" y="1918"/>
                      <a:pt x="2608" y="2227"/>
                      <a:pt x="2608" y="2620"/>
                    </a:cubicBezTo>
                    <a:lnTo>
                      <a:pt x="2608" y="3287"/>
                    </a:lnTo>
                    <a:lnTo>
                      <a:pt x="2298" y="3287"/>
                    </a:lnTo>
                    <a:lnTo>
                      <a:pt x="2298" y="2585"/>
                    </a:lnTo>
                    <a:cubicBezTo>
                      <a:pt x="2298" y="2501"/>
                      <a:pt x="2227" y="2418"/>
                      <a:pt x="2132" y="2418"/>
                    </a:cubicBezTo>
                    <a:cubicBezTo>
                      <a:pt x="2048" y="2418"/>
                      <a:pt x="1965" y="2501"/>
                      <a:pt x="1965" y="2585"/>
                    </a:cubicBezTo>
                    <a:lnTo>
                      <a:pt x="1965" y="3287"/>
                    </a:lnTo>
                    <a:lnTo>
                      <a:pt x="977" y="3287"/>
                    </a:lnTo>
                    <a:lnTo>
                      <a:pt x="977" y="2585"/>
                    </a:lnTo>
                    <a:cubicBezTo>
                      <a:pt x="977" y="2501"/>
                      <a:pt x="893" y="2418"/>
                      <a:pt x="810" y="2418"/>
                    </a:cubicBezTo>
                    <a:cubicBezTo>
                      <a:pt x="715" y="2418"/>
                      <a:pt x="643" y="2501"/>
                      <a:pt x="643" y="2585"/>
                    </a:cubicBezTo>
                    <a:lnTo>
                      <a:pt x="643" y="3287"/>
                    </a:lnTo>
                    <a:lnTo>
                      <a:pt x="298" y="3287"/>
                    </a:lnTo>
                    <a:lnTo>
                      <a:pt x="298" y="2620"/>
                    </a:lnTo>
                    <a:cubicBezTo>
                      <a:pt x="298" y="2227"/>
                      <a:pt x="619" y="1918"/>
                      <a:pt x="1000" y="1918"/>
                    </a:cubicBezTo>
                    <a:close/>
                    <a:moveTo>
                      <a:pt x="1477" y="1"/>
                    </a:moveTo>
                    <a:cubicBezTo>
                      <a:pt x="941" y="1"/>
                      <a:pt x="512" y="430"/>
                      <a:pt x="512" y="965"/>
                    </a:cubicBezTo>
                    <a:cubicBezTo>
                      <a:pt x="512" y="1227"/>
                      <a:pt x="619" y="1465"/>
                      <a:pt x="798" y="1632"/>
                    </a:cubicBezTo>
                    <a:cubicBezTo>
                      <a:pt x="346" y="1739"/>
                      <a:pt x="0" y="2144"/>
                      <a:pt x="0" y="2632"/>
                    </a:cubicBezTo>
                    <a:lnTo>
                      <a:pt x="0" y="3299"/>
                    </a:lnTo>
                    <a:cubicBezTo>
                      <a:pt x="0" y="3466"/>
                      <a:pt x="143" y="3597"/>
                      <a:pt x="298" y="3597"/>
                    </a:cubicBezTo>
                    <a:lnTo>
                      <a:pt x="2643" y="3597"/>
                    </a:lnTo>
                    <a:cubicBezTo>
                      <a:pt x="2798" y="3597"/>
                      <a:pt x="2941" y="3466"/>
                      <a:pt x="2941" y="3299"/>
                    </a:cubicBezTo>
                    <a:lnTo>
                      <a:pt x="2941" y="2632"/>
                    </a:lnTo>
                    <a:cubicBezTo>
                      <a:pt x="2953" y="2144"/>
                      <a:pt x="2620" y="1739"/>
                      <a:pt x="2167" y="1632"/>
                    </a:cubicBezTo>
                    <a:cubicBezTo>
                      <a:pt x="2322" y="1453"/>
                      <a:pt x="2441" y="1215"/>
                      <a:pt x="2441" y="965"/>
                    </a:cubicBezTo>
                    <a:cubicBezTo>
                      <a:pt x="2441" y="430"/>
                      <a:pt x="2012" y="1"/>
                      <a:pt x="14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endParaRPr>
              </a:p>
            </p:txBody>
          </p:sp>
          <p:sp>
            <p:nvSpPr>
              <p:cNvPr id="113" name="Google Shape;509;p30">
                <a:extLst>
                  <a:ext uri="{FF2B5EF4-FFF2-40B4-BE49-F238E27FC236}">
                    <a16:creationId xmlns:a16="http://schemas.microsoft.com/office/drawing/2014/main" id="{CB4AE0A3-6B76-304F-82A7-E1C18A66A92B}"/>
                  </a:ext>
                </a:extLst>
              </p:cNvPr>
              <p:cNvSpPr/>
              <p:nvPr/>
            </p:nvSpPr>
            <p:spPr>
              <a:xfrm>
                <a:off x="4426167" y="2098561"/>
                <a:ext cx="114111" cy="113474"/>
              </a:xfrm>
              <a:custGeom>
                <a:avLst/>
                <a:gdLst/>
                <a:ahLst/>
                <a:cxnLst/>
                <a:rect l="l" t="t" r="r" b="b"/>
                <a:pathLst>
                  <a:path w="3585" h="3565" extrusionOk="0">
                    <a:moveTo>
                      <a:pt x="3401" y="1"/>
                    </a:moveTo>
                    <a:cubicBezTo>
                      <a:pt x="3330" y="1"/>
                      <a:pt x="3272" y="73"/>
                      <a:pt x="3251" y="136"/>
                    </a:cubicBezTo>
                    <a:cubicBezTo>
                      <a:pt x="3097" y="1767"/>
                      <a:pt x="1799" y="3077"/>
                      <a:pt x="144" y="3244"/>
                    </a:cubicBezTo>
                    <a:cubicBezTo>
                      <a:pt x="61" y="3255"/>
                      <a:pt x="1" y="3339"/>
                      <a:pt x="13" y="3422"/>
                    </a:cubicBezTo>
                    <a:cubicBezTo>
                      <a:pt x="25" y="3494"/>
                      <a:pt x="84" y="3565"/>
                      <a:pt x="180" y="3565"/>
                    </a:cubicBezTo>
                    <a:lnTo>
                      <a:pt x="191" y="3565"/>
                    </a:lnTo>
                    <a:cubicBezTo>
                      <a:pt x="1966" y="3398"/>
                      <a:pt x="3394" y="1970"/>
                      <a:pt x="3573" y="184"/>
                    </a:cubicBezTo>
                    <a:cubicBezTo>
                      <a:pt x="3585" y="88"/>
                      <a:pt x="3513" y="17"/>
                      <a:pt x="3430" y="5"/>
                    </a:cubicBezTo>
                    <a:cubicBezTo>
                      <a:pt x="3420" y="2"/>
                      <a:pt x="3410" y="1"/>
                      <a:pt x="34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endParaRPr>
              </a:p>
            </p:txBody>
          </p:sp>
        </p:grpSp>
        <p:grpSp>
          <p:nvGrpSpPr>
            <p:cNvPr id="114" name="Google Shape;510;p30">
              <a:extLst>
                <a:ext uri="{FF2B5EF4-FFF2-40B4-BE49-F238E27FC236}">
                  <a16:creationId xmlns:a16="http://schemas.microsoft.com/office/drawing/2014/main" id="{878BECB4-1937-8C4F-BA62-A9FD1533B9BE}"/>
                </a:ext>
              </a:extLst>
            </p:cNvPr>
            <p:cNvGrpSpPr/>
            <p:nvPr/>
          </p:nvGrpSpPr>
          <p:grpSpPr>
            <a:xfrm>
              <a:off x="1001512" y="1839562"/>
              <a:ext cx="494415" cy="442392"/>
              <a:chOff x="4670239" y="1541599"/>
              <a:chExt cx="359679" cy="321833"/>
            </a:xfrm>
          </p:grpSpPr>
          <p:sp>
            <p:nvSpPr>
              <p:cNvPr id="115" name="Google Shape;511;p30">
                <a:extLst>
                  <a:ext uri="{FF2B5EF4-FFF2-40B4-BE49-F238E27FC236}">
                    <a16:creationId xmlns:a16="http://schemas.microsoft.com/office/drawing/2014/main" id="{CCDE254F-F418-BF4F-BD86-943C359AB724}"/>
                  </a:ext>
                </a:extLst>
              </p:cNvPr>
              <p:cNvSpPr/>
              <p:nvPr/>
            </p:nvSpPr>
            <p:spPr>
              <a:xfrm>
                <a:off x="4818790" y="1606787"/>
                <a:ext cx="28838" cy="49687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561" extrusionOk="0">
                    <a:moveTo>
                      <a:pt x="429" y="298"/>
                    </a:moveTo>
                    <a:lnTo>
                      <a:pt x="429" y="584"/>
                    </a:lnTo>
                    <a:cubicBezTo>
                      <a:pt x="310" y="537"/>
                      <a:pt x="287" y="489"/>
                      <a:pt x="287" y="429"/>
                    </a:cubicBezTo>
                    <a:cubicBezTo>
                      <a:pt x="287" y="346"/>
                      <a:pt x="358" y="310"/>
                      <a:pt x="429" y="298"/>
                    </a:cubicBezTo>
                    <a:close/>
                    <a:moveTo>
                      <a:pt x="537" y="882"/>
                    </a:moveTo>
                    <a:cubicBezTo>
                      <a:pt x="656" y="929"/>
                      <a:pt x="680" y="989"/>
                      <a:pt x="680" y="1060"/>
                    </a:cubicBezTo>
                    <a:cubicBezTo>
                      <a:pt x="680" y="1132"/>
                      <a:pt x="620" y="1191"/>
                      <a:pt x="537" y="1203"/>
                    </a:cubicBezTo>
                    <a:lnTo>
                      <a:pt x="537" y="882"/>
                    </a:lnTo>
                    <a:close/>
                    <a:moveTo>
                      <a:pt x="477" y="1"/>
                    </a:moveTo>
                    <a:cubicBezTo>
                      <a:pt x="441" y="1"/>
                      <a:pt x="418" y="13"/>
                      <a:pt x="418" y="48"/>
                    </a:cubicBezTo>
                    <a:lnTo>
                      <a:pt x="418" y="108"/>
                    </a:lnTo>
                    <a:cubicBezTo>
                      <a:pt x="191" y="132"/>
                      <a:pt x="48" y="251"/>
                      <a:pt x="48" y="477"/>
                    </a:cubicBezTo>
                    <a:cubicBezTo>
                      <a:pt x="48" y="715"/>
                      <a:pt x="227" y="787"/>
                      <a:pt x="418" y="870"/>
                    </a:cubicBezTo>
                    <a:lnTo>
                      <a:pt x="418" y="1239"/>
                    </a:lnTo>
                    <a:cubicBezTo>
                      <a:pt x="310" y="1215"/>
                      <a:pt x="263" y="1191"/>
                      <a:pt x="179" y="1120"/>
                    </a:cubicBezTo>
                    <a:cubicBezTo>
                      <a:pt x="159" y="1104"/>
                      <a:pt x="138" y="1096"/>
                      <a:pt x="118" y="1096"/>
                    </a:cubicBezTo>
                    <a:cubicBezTo>
                      <a:pt x="93" y="1096"/>
                      <a:pt x="69" y="1110"/>
                      <a:pt x="48" y="1144"/>
                    </a:cubicBezTo>
                    <a:cubicBezTo>
                      <a:pt x="1" y="1203"/>
                      <a:pt x="1" y="1263"/>
                      <a:pt x="48" y="1310"/>
                    </a:cubicBezTo>
                    <a:cubicBezTo>
                      <a:pt x="120" y="1418"/>
                      <a:pt x="287" y="1465"/>
                      <a:pt x="418" y="1465"/>
                    </a:cubicBezTo>
                    <a:lnTo>
                      <a:pt x="418" y="1513"/>
                    </a:lnTo>
                    <a:cubicBezTo>
                      <a:pt x="418" y="1549"/>
                      <a:pt x="441" y="1560"/>
                      <a:pt x="477" y="1560"/>
                    </a:cubicBezTo>
                    <a:cubicBezTo>
                      <a:pt x="501" y="1560"/>
                      <a:pt x="537" y="1549"/>
                      <a:pt x="537" y="1513"/>
                    </a:cubicBezTo>
                    <a:lnTo>
                      <a:pt x="537" y="1429"/>
                    </a:lnTo>
                    <a:cubicBezTo>
                      <a:pt x="727" y="1406"/>
                      <a:pt x="894" y="1263"/>
                      <a:pt x="894" y="1025"/>
                    </a:cubicBezTo>
                    <a:cubicBezTo>
                      <a:pt x="906" y="787"/>
                      <a:pt x="763" y="703"/>
                      <a:pt x="549" y="632"/>
                    </a:cubicBezTo>
                    <a:lnTo>
                      <a:pt x="549" y="286"/>
                    </a:lnTo>
                    <a:cubicBezTo>
                      <a:pt x="596" y="286"/>
                      <a:pt x="644" y="298"/>
                      <a:pt x="680" y="334"/>
                    </a:cubicBezTo>
                    <a:cubicBezTo>
                      <a:pt x="707" y="341"/>
                      <a:pt x="738" y="363"/>
                      <a:pt x="771" y="363"/>
                    </a:cubicBezTo>
                    <a:cubicBezTo>
                      <a:pt x="795" y="363"/>
                      <a:pt x="821" y="351"/>
                      <a:pt x="846" y="310"/>
                    </a:cubicBezTo>
                    <a:cubicBezTo>
                      <a:pt x="882" y="275"/>
                      <a:pt x="894" y="215"/>
                      <a:pt x="834" y="167"/>
                    </a:cubicBezTo>
                    <a:cubicBezTo>
                      <a:pt x="763" y="108"/>
                      <a:pt x="644" y="96"/>
                      <a:pt x="537" y="96"/>
                    </a:cubicBezTo>
                    <a:lnTo>
                      <a:pt x="537" y="48"/>
                    </a:lnTo>
                    <a:cubicBezTo>
                      <a:pt x="537" y="13"/>
                      <a:pt x="501" y="1"/>
                      <a:pt x="4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endParaRPr>
              </a:p>
            </p:txBody>
          </p:sp>
          <p:sp>
            <p:nvSpPr>
              <p:cNvPr id="116" name="Google Shape;512;p30">
                <a:extLst>
                  <a:ext uri="{FF2B5EF4-FFF2-40B4-BE49-F238E27FC236}">
                    <a16:creationId xmlns:a16="http://schemas.microsoft.com/office/drawing/2014/main" id="{C0E09EB5-0D31-2C47-B3BF-9597F4068425}"/>
                  </a:ext>
                </a:extLst>
              </p:cNvPr>
              <p:cNvSpPr/>
              <p:nvPr/>
            </p:nvSpPr>
            <p:spPr>
              <a:xfrm>
                <a:off x="4875256" y="1557896"/>
                <a:ext cx="82281" cy="82663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97" extrusionOk="0">
                    <a:moveTo>
                      <a:pt x="1287" y="310"/>
                    </a:moveTo>
                    <a:cubicBezTo>
                      <a:pt x="1823" y="310"/>
                      <a:pt x="2275" y="751"/>
                      <a:pt x="2275" y="1299"/>
                    </a:cubicBezTo>
                    <a:cubicBezTo>
                      <a:pt x="2263" y="1834"/>
                      <a:pt x="1823" y="2275"/>
                      <a:pt x="1287" y="2275"/>
                    </a:cubicBezTo>
                    <a:cubicBezTo>
                      <a:pt x="751" y="2275"/>
                      <a:pt x="310" y="1846"/>
                      <a:pt x="310" y="1299"/>
                    </a:cubicBezTo>
                    <a:cubicBezTo>
                      <a:pt x="310" y="763"/>
                      <a:pt x="739" y="310"/>
                      <a:pt x="1287" y="310"/>
                    </a:cubicBezTo>
                    <a:close/>
                    <a:moveTo>
                      <a:pt x="1287" y="1"/>
                    </a:moveTo>
                    <a:cubicBezTo>
                      <a:pt x="572" y="1"/>
                      <a:pt x="1" y="584"/>
                      <a:pt x="1" y="1299"/>
                    </a:cubicBezTo>
                    <a:cubicBezTo>
                      <a:pt x="1" y="2013"/>
                      <a:pt x="572" y="2596"/>
                      <a:pt x="1287" y="2596"/>
                    </a:cubicBezTo>
                    <a:cubicBezTo>
                      <a:pt x="2001" y="2596"/>
                      <a:pt x="2585" y="2013"/>
                      <a:pt x="2585" y="1299"/>
                    </a:cubicBezTo>
                    <a:cubicBezTo>
                      <a:pt x="2585" y="584"/>
                      <a:pt x="2001" y="1"/>
                      <a:pt x="12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endParaRPr>
              </a:p>
            </p:txBody>
          </p:sp>
          <p:sp>
            <p:nvSpPr>
              <p:cNvPr id="117" name="Google Shape;513;p30">
                <a:extLst>
                  <a:ext uri="{FF2B5EF4-FFF2-40B4-BE49-F238E27FC236}">
                    <a16:creationId xmlns:a16="http://schemas.microsoft.com/office/drawing/2014/main" id="{A141C635-14A1-E744-8A8A-5A7F659C3A80}"/>
                  </a:ext>
                </a:extLst>
              </p:cNvPr>
              <p:cNvSpPr/>
              <p:nvPr/>
            </p:nvSpPr>
            <p:spPr>
              <a:xfrm>
                <a:off x="4775215" y="1541599"/>
                <a:ext cx="199001" cy="1478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4645" extrusionOk="0">
                    <a:moveTo>
                      <a:pt x="1834" y="1811"/>
                    </a:moveTo>
                    <a:cubicBezTo>
                      <a:pt x="2168" y="1811"/>
                      <a:pt x="2465" y="1989"/>
                      <a:pt x="2644" y="2239"/>
                    </a:cubicBezTo>
                    <a:cubicBezTo>
                      <a:pt x="2680" y="2394"/>
                      <a:pt x="2739" y="2525"/>
                      <a:pt x="2799" y="2656"/>
                    </a:cubicBezTo>
                    <a:cubicBezTo>
                      <a:pt x="2799" y="2704"/>
                      <a:pt x="2811" y="2751"/>
                      <a:pt x="2811" y="2787"/>
                    </a:cubicBezTo>
                    <a:cubicBezTo>
                      <a:pt x="2811" y="3335"/>
                      <a:pt x="2382" y="3775"/>
                      <a:pt x="1834" y="3775"/>
                    </a:cubicBezTo>
                    <a:cubicBezTo>
                      <a:pt x="1298" y="3775"/>
                      <a:pt x="846" y="3347"/>
                      <a:pt x="846" y="2787"/>
                    </a:cubicBezTo>
                    <a:cubicBezTo>
                      <a:pt x="846" y="2251"/>
                      <a:pt x="1275" y="1811"/>
                      <a:pt x="1834" y="1811"/>
                    </a:cubicBezTo>
                    <a:close/>
                    <a:moveTo>
                      <a:pt x="1834" y="1263"/>
                    </a:moveTo>
                    <a:cubicBezTo>
                      <a:pt x="2108" y="1263"/>
                      <a:pt x="2382" y="1334"/>
                      <a:pt x="2620" y="1489"/>
                    </a:cubicBezTo>
                    <a:cubicBezTo>
                      <a:pt x="2608" y="1561"/>
                      <a:pt x="2608" y="1644"/>
                      <a:pt x="2584" y="1727"/>
                    </a:cubicBezTo>
                    <a:cubicBezTo>
                      <a:pt x="2382" y="1572"/>
                      <a:pt x="2108" y="1465"/>
                      <a:pt x="1822" y="1465"/>
                    </a:cubicBezTo>
                    <a:cubicBezTo>
                      <a:pt x="1120" y="1465"/>
                      <a:pt x="536" y="2049"/>
                      <a:pt x="536" y="2763"/>
                    </a:cubicBezTo>
                    <a:cubicBezTo>
                      <a:pt x="536" y="3477"/>
                      <a:pt x="1108" y="4061"/>
                      <a:pt x="1822" y="4061"/>
                    </a:cubicBezTo>
                    <a:cubicBezTo>
                      <a:pt x="2453" y="4061"/>
                      <a:pt x="2953" y="3632"/>
                      <a:pt x="3096" y="3049"/>
                    </a:cubicBezTo>
                    <a:cubicBezTo>
                      <a:pt x="3156" y="3108"/>
                      <a:pt x="3215" y="3156"/>
                      <a:pt x="3275" y="3216"/>
                    </a:cubicBezTo>
                    <a:cubicBezTo>
                      <a:pt x="3084" y="3870"/>
                      <a:pt x="2501" y="4299"/>
                      <a:pt x="1834" y="4299"/>
                    </a:cubicBezTo>
                    <a:cubicBezTo>
                      <a:pt x="1001" y="4299"/>
                      <a:pt x="310" y="3608"/>
                      <a:pt x="310" y="2775"/>
                    </a:cubicBezTo>
                    <a:cubicBezTo>
                      <a:pt x="310" y="1942"/>
                      <a:pt x="1001" y="1263"/>
                      <a:pt x="1834" y="1263"/>
                    </a:cubicBezTo>
                    <a:close/>
                    <a:moveTo>
                      <a:pt x="4430" y="1"/>
                    </a:moveTo>
                    <a:cubicBezTo>
                      <a:pt x="3644" y="1"/>
                      <a:pt x="2977" y="501"/>
                      <a:pt x="2703" y="1203"/>
                    </a:cubicBezTo>
                    <a:cubicBezTo>
                      <a:pt x="2441" y="1049"/>
                      <a:pt x="2144" y="977"/>
                      <a:pt x="1834" y="977"/>
                    </a:cubicBezTo>
                    <a:cubicBezTo>
                      <a:pt x="822" y="977"/>
                      <a:pt x="1" y="1799"/>
                      <a:pt x="1" y="2811"/>
                    </a:cubicBezTo>
                    <a:cubicBezTo>
                      <a:pt x="1" y="3823"/>
                      <a:pt x="822" y="4644"/>
                      <a:pt x="1834" y="4644"/>
                    </a:cubicBezTo>
                    <a:cubicBezTo>
                      <a:pt x="2608" y="4644"/>
                      <a:pt x="3287" y="4168"/>
                      <a:pt x="3561" y="3430"/>
                    </a:cubicBezTo>
                    <a:cubicBezTo>
                      <a:pt x="3811" y="3573"/>
                      <a:pt x="4108" y="3656"/>
                      <a:pt x="4430" y="3656"/>
                    </a:cubicBezTo>
                    <a:cubicBezTo>
                      <a:pt x="4846" y="3656"/>
                      <a:pt x="5251" y="3513"/>
                      <a:pt x="5585" y="3251"/>
                    </a:cubicBezTo>
                    <a:cubicBezTo>
                      <a:pt x="5894" y="3001"/>
                      <a:pt x="6132" y="2632"/>
                      <a:pt x="6216" y="2239"/>
                    </a:cubicBezTo>
                    <a:cubicBezTo>
                      <a:pt x="6228" y="2144"/>
                      <a:pt x="6192" y="2049"/>
                      <a:pt x="6097" y="2037"/>
                    </a:cubicBezTo>
                    <a:cubicBezTo>
                      <a:pt x="6086" y="2035"/>
                      <a:pt x="6076" y="2035"/>
                      <a:pt x="6065" y="2035"/>
                    </a:cubicBezTo>
                    <a:cubicBezTo>
                      <a:pt x="5991" y="2035"/>
                      <a:pt x="5917" y="2072"/>
                      <a:pt x="5906" y="2156"/>
                    </a:cubicBezTo>
                    <a:cubicBezTo>
                      <a:pt x="5739" y="2835"/>
                      <a:pt x="5144" y="3335"/>
                      <a:pt x="4430" y="3335"/>
                    </a:cubicBezTo>
                    <a:cubicBezTo>
                      <a:pt x="3882" y="3335"/>
                      <a:pt x="3394" y="3037"/>
                      <a:pt x="3120" y="2561"/>
                    </a:cubicBezTo>
                    <a:cubicBezTo>
                      <a:pt x="3096" y="2406"/>
                      <a:pt x="3037" y="2263"/>
                      <a:pt x="2965" y="2120"/>
                    </a:cubicBezTo>
                    <a:cubicBezTo>
                      <a:pt x="2763" y="1191"/>
                      <a:pt x="3477" y="310"/>
                      <a:pt x="4430" y="310"/>
                    </a:cubicBezTo>
                    <a:cubicBezTo>
                      <a:pt x="5144" y="310"/>
                      <a:pt x="5739" y="787"/>
                      <a:pt x="5906" y="1489"/>
                    </a:cubicBezTo>
                    <a:cubicBezTo>
                      <a:pt x="5916" y="1560"/>
                      <a:pt x="5986" y="1613"/>
                      <a:pt x="6058" y="1613"/>
                    </a:cubicBezTo>
                    <a:cubicBezTo>
                      <a:pt x="6071" y="1613"/>
                      <a:pt x="6084" y="1612"/>
                      <a:pt x="6097" y="1608"/>
                    </a:cubicBezTo>
                    <a:cubicBezTo>
                      <a:pt x="6192" y="1584"/>
                      <a:pt x="6251" y="1501"/>
                      <a:pt x="6216" y="1406"/>
                    </a:cubicBezTo>
                    <a:cubicBezTo>
                      <a:pt x="6132" y="1013"/>
                      <a:pt x="5906" y="656"/>
                      <a:pt x="5585" y="394"/>
                    </a:cubicBezTo>
                    <a:cubicBezTo>
                      <a:pt x="5251" y="132"/>
                      <a:pt x="4846" y="1"/>
                      <a:pt x="44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endParaRPr>
              </a:p>
            </p:txBody>
          </p:sp>
          <p:sp>
            <p:nvSpPr>
              <p:cNvPr id="118" name="Google Shape;514;p30">
                <a:extLst>
                  <a:ext uri="{FF2B5EF4-FFF2-40B4-BE49-F238E27FC236}">
                    <a16:creationId xmlns:a16="http://schemas.microsoft.com/office/drawing/2014/main" id="{5F3B0A69-64CF-C043-90D6-A1647AC1AA77}"/>
                  </a:ext>
                </a:extLst>
              </p:cNvPr>
              <p:cNvSpPr/>
              <p:nvPr/>
            </p:nvSpPr>
            <p:spPr>
              <a:xfrm>
                <a:off x="4901803" y="1574957"/>
                <a:ext cx="28838" cy="50069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573" extrusionOk="0">
                    <a:moveTo>
                      <a:pt x="429" y="322"/>
                    </a:moveTo>
                    <a:lnTo>
                      <a:pt x="429" y="596"/>
                    </a:lnTo>
                    <a:cubicBezTo>
                      <a:pt x="310" y="548"/>
                      <a:pt x="274" y="513"/>
                      <a:pt x="274" y="453"/>
                    </a:cubicBezTo>
                    <a:cubicBezTo>
                      <a:pt x="274" y="358"/>
                      <a:pt x="358" y="334"/>
                      <a:pt x="429" y="322"/>
                    </a:cubicBezTo>
                    <a:close/>
                    <a:moveTo>
                      <a:pt x="512" y="894"/>
                    </a:moveTo>
                    <a:cubicBezTo>
                      <a:pt x="631" y="941"/>
                      <a:pt x="667" y="1001"/>
                      <a:pt x="667" y="1072"/>
                    </a:cubicBezTo>
                    <a:cubicBezTo>
                      <a:pt x="667" y="1167"/>
                      <a:pt x="608" y="1215"/>
                      <a:pt x="512" y="1227"/>
                    </a:cubicBezTo>
                    <a:lnTo>
                      <a:pt x="512" y="894"/>
                    </a:lnTo>
                    <a:close/>
                    <a:moveTo>
                      <a:pt x="453" y="1"/>
                    </a:moveTo>
                    <a:cubicBezTo>
                      <a:pt x="429" y="1"/>
                      <a:pt x="393" y="24"/>
                      <a:pt x="393" y="48"/>
                    </a:cubicBezTo>
                    <a:lnTo>
                      <a:pt x="393" y="108"/>
                    </a:lnTo>
                    <a:cubicBezTo>
                      <a:pt x="167" y="132"/>
                      <a:pt x="24" y="251"/>
                      <a:pt x="24" y="477"/>
                    </a:cubicBezTo>
                    <a:cubicBezTo>
                      <a:pt x="24" y="715"/>
                      <a:pt x="203" y="798"/>
                      <a:pt x="393" y="870"/>
                    </a:cubicBezTo>
                    <a:lnTo>
                      <a:pt x="393" y="1239"/>
                    </a:lnTo>
                    <a:cubicBezTo>
                      <a:pt x="286" y="1227"/>
                      <a:pt x="250" y="1179"/>
                      <a:pt x="155" y="1120"/>
                    </a:cubicBezTo>
                    <a:cubicBezTo>
                      <a:pt x="138" y="1108"/>
                      <a:pt x="122" y="1102"/>
                      <a:pt x="106" y="1102"/>
                    </a:cubicBezTo>
                    <a:cubicBezTo>
                      <a:pt x="46" y="1102"/>
                      <a:pt x="0" y="1182"/>
                      <a:pt x="0" y="1239"/>
                    </a:cubicBezTo>
                    <a:cubicBezTo>
                      <a:pt x="0" y="1275"/>
                      <a:pt x="12" y="1298"/>
                      <a:pt x="24" y="1310"/>
                    </a:cubicBezTo>
                    <a:cubicBezTo>
                      <a:pt x="96" y="1417"/>
                      <a:pt x="262" y="1465"/>
                      <a:pt x="393" y="1465"/>
                    </a:cubicBezTo>
                    <a:lnTo>
                      <a:pt x="393" y="1525"/>
                    </a:lnTo>
                    <a:cubicBezTo>
                      <a:pt x="393" y="1548"/>
                      <a:pt x="429" y="1572"/>
                      <a:pt x="453" y="1572"/>
                    </a:cubicBezTo>
                    <a:cubicBezTo>
                      <a:pt x="488" y="1572"/>
                      <a:pt x="512" y="1548"/>
                      <a:pt x="512" y="1525"/>
                    </a:cubicBezTo>
                    <a:lnTo>
                      <a:pt x="512" y="1465"/>
                    </a:lnTo>
                    <a:cubicBezTo>
                      <a:pt x="715" y="1429"/>
                      <a:pt x="869" y="1298"/>
                      <a:pt x="869" y="1060"/>
                    </a:cubicBezTo>
                    <a:cubicBezTo>
                      <a:pt x="905" y="810"/>
                      <a:pt x="739" y="715"/>
                      <a:pt x="536" y="644"/>
                    </a:cubicBezTo>
                    <a:lnTo>
                      <a:pt x="536" y="298"/>
                    </a:lnTo>
                    <a:cubicBezTo>
                      <a:pt x="608" y="298"/>
                      <a:pt x="631" y="322"/>
                      <a:pt x="715" y="358"/>
                    </a:cubicBezTo>
                    <a:cubicBezTo>
                      <a:pt x="728" y="367"/>
                      <a:pt x="742" y="372"/>
                      <a:pt x="758" y="372"/>
                    </a:cubicBezTo>
                    <a:cubicBezTo>
                      <a:pt x="784" y="372"/>
                      <a:pt x="811" y="355"/>
                      <a:pt x="834" y="310"/>
                    </a:cubicBezTo>
                    <a:cubicBezTo>
                      <a:pt x="858" y="274"/>
                      <a:pt x="869" y="215"/>
                      <a:pt x="810" y="167"/>
                    </a:cubicBezTo>
                    <a:cubicBezTo>
                      <a:pt x="739" y="108"/>
                      <a:pt x="619" y="96"/>
                      <a:pt x="512" y="96"/>
                    </a:cubicBezTo>
                    <a:lnTo>
                      <a:pt x="512" y="48"/>
                    </a:lnTo>
                    <a:cubicBezTo>
                      <a:pt x="512" y="24"/>
                      <a:pt x="488" y="1"/>
                      <a:pt x="4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endParaRPr>
              </a:p>
            </p:txBody>
          </p:sp>
          <p:sp>
            <p:nvSpPr>
              <p:cNvPr id="119" name="Google Shape;515;p30">
                <a:extLst>
                  <a:ext uri="{FF2B5EF4-FFF2-40B4-BE49-F238E27FC236}">
                    <a16:creationId xmlns:a16="http://schemas.microsoft.com/office/drawing/2014/main" id="{97FC2014-6F0C-374D-9AC6-3E9102057649}"/>
                  </a:ext>
                </a:extLst>
              </p:cNvPr>
              <p:cNvSpPr/>
              <p:nvPr/>
            </p:nvSpPr>
            <p:spPr>
              <a:xfrm>
                <a:off x="4670239" y="1657269"/>
                <a:ext cx="359679" cy="206163"/>
              </a:xfrm>
              <a:custGeom>
                <a:avLst/>
                <a:gdLst/>
                <a:ahLst/>
                <a:cxnLst/>
                <a:rect l="l" t="t" r="r" b="b"/>
                <a:pathLst>
                  <a:path w="11300" h="6477" extrusionOk="0">
                    <a:moveTo>
                      <a:pt x="3590" y="1935"/>
                    </a:moveTo>
                    <a:cubicBezTo>
                      <a:pt x="3607" y="1935"/>
                      <a:pt x="3623" y="1948"/>
                      <a:pt x="3632" y="1975"/>
                    </a:cubicBezTo>
                    <a:cubicBezTo>
                      <a:pt x="3715" y="2129"/>
                      <a:pt x="4727" y="4832"/>
                      <a:pt x="4751" y="4939"/>
                    </a:cubicBezTo>
                    <a:cubicBezTo>
                      <a:pt x="4775" y="4951"/>
                      <a:pt x="4751" y="4975"/>
                      <a:pt x="4727" y="4987"/>
                    </a:cubicBezTo>
                    <a:lnTo>
                      <a:pt x="4013" y="5261"/>
                    </a:lnTo>
                    <a:cubicBezTo>
                      <a:pt x="3965" y="5130"/>
                      <a:pt x="2941" y="2403"/>
                      <a:pt x="2870" y="2213"/>
                    </a:cubicBezTo>
                    <a:lnTo>
                      <a:pt x="3572" y="1939"/>
                    </a:lnTo>
                    <a:cubicBezTo>
                      <a:pt x="3578" y="1936"/>
                      <a:pt x="3584" y="1935"/>
                      <a:pt x="3590" y="1935"/>
                    </a:cubicBezTo>
                    <a:close/>
                    <a:moveTo>
                      <a:pt x="2584" y="2308"/>
                    </a:moveTo>
                    <a:lnTo>
                      <a:pt x="3727" y="5368"/>
                    </a:lnTo>
                    <a:cubicBezTo>
                      <a:pt x="3180" y="5570"/>
                      <a:pt x="1810" y="6082"/>
                      <a:pt x="1584" y="6166"/>
                    </a:cubicBezTo>
                    <a:cubicBezTo>
                      <a:pt x="1577" y="6172"/>
                      <a:pt x="1569" y="6175"/>
                      <a:pt x="1560" y="6175"/>
                    </a:cubicBezTo>
                    <a:cubicBezTo>
                      <a:pt x="1537" y="6175"/>
                      <a:pt x="1509" y="6156"/>
                      <a:pt x="1501" y="6130"/>
                    </a:cubicBezTo>
                    <a:lnTo>
                      <a:pt x="394" y="3201"/>
                    </a:lnTo>
                    <a:cubicBezTo>
                      <a:pt x="382" y="3177"/>
                      <a:pt x="394" y="3130"/>
                      <a:pt x="441" y="3118"/>
                    </a:cubicBezTo>
                    <a:cubicBezTo>
                      <a:pt x="1144" y="2844"/>
                      <a:pt x="2096" y="2487"/>
                      <a:pt x="2584" y="2308"/>
                    </a:cubicBezTo>
                    <a:close/>
                    <a:moveTo>
                      <a:pt x="10358" y="1"/>
                    </a:moveTo>
                    <a:cubicBezTo>
                      <a:pt x="10108" y="1"/>
                      <a:pt x="9869" y="131"/>
                      <a:pt x="9692" y="308"/>
                    </a:cubicBezTo>
                    <a:lnTo>
                      <a:pt x="7966" y="1737"/>
                    </a:lnTo>
                    <a:cubicBezTo>
                      <a:pt x="7883" y="1522"/>
                      <a:pt x="7668" y="1308"/>
                      <a:pt x="7263" y="1308"/>
                    </a:cubicBezTo>
                    <a:cubicBezTo>
                      <a:pt x="6756" y="1308"/>
                      <a:pt x="6387" y="1304"/>
                      <a:pt x="6108" y="1304"/>
                    </a:cubicBezTo>
                    <a:cubicBezTo>
                      <a:pt x="5503" y="1304"/>
                      <a:pt x="5318" y="1321"/>
                      <a:pt x="5049" y="1427"/>
                    </a:cubicBezTo>
                    <a:lnTo>
                      <a:pt x="3953" y="1868"/>
                    </a:lnTo>
                    <a:lnTo>
                      <a:pt x="3930" y="1820"/>
                    </a:lnTo>
                    <a:cubicBezTo>
                      <a:pt x="3875" y="1675"/>
                      <a:pt x="3745" y="1592"/>
                      <a:pt x="3597" y="1592"/>
                    </a:cubicBezTo>
                    <a:cubicBezTo>
                      <a:pt x="3550" y="1592"/>
                      <a:pt x="3502" y="1600"/>
                      <a:pt x="3453" y="1618"/>
                    </a:cubicBezTo>
                    <a:lnTo>
                      <a:pt x="2620" y="1927"/>
                    </a:lnTo>
                    <a:cubicBezTo>
                      <a:pt x="2251" y="2058"/>
                      <a:pt x="1108" y="2510"/>
                      <a:pt x="298" y="2808"/>
                    </a:cubicBezTo>
                    <a:cubicBezTo>
                      <a:pt x="96" y="2880"/>
                      <a:pt x="1" y="3106"/>
                      <a:pt x="84" y="3308"/>
                    </a:cubicBezTo>
                    <a:lnTo>
                      <a:pt x="1179" y="6225"/>
                    </a:lnTo>
                    <a:cubicBezTo>
                      <a:pt x="1234" y="6389"/>
                      <a:pt x="1379" y="6476"/>
                      <a:pt x="1540" y="6476"/>
                    </a:cubicBezTo>
                    <a:cubicBezTo>
                      <a:pt x="1590" y="6476"/>
                      <a:pt x="1641" y="6468"/>
                      <a:pt x="1691" y="6451"/>
                    </a:cubicBezTo>
                    <a:cubicBezTo>
                      <a:pt x="1941" y="6368"/>
                      <a:pt x="3608" y="5725"/>
                      <a:pt x="3977" y="5594"/>
                    </a:cubicBezTo>
                    <a:lnTo>
                      <a:pt x="4858" y="5261"/>
                    </a:lnTo>
                    <a:cubicBezTo>
                      <a:pt x="5049" y="5189"/>
                      <a:pt x="5144" y="4975"/>
                      <a:pt x="5061" y="4785"/>
                    </a:cubicBezTo>
                    <a:lnTo>
                      <a:pt x="5049" y="4737"/>
                    </a:lnTo>
                    <a:cubicBezTo>
                      <a:pt x="5620" y="4499"/>
                      <a:pt x="5632" y="4475"/>
                      <a:pt x="6228" y="4475"/>
                    </a:cubicBezTo>
                    <a:cubicBezTo>
                      <a:pt x="6311" y="4475"/>
                      <a:pt x="6394" y="4404"/>
                      <a:pt x="6394" y="4308"/>
                    </a:cubicBezTo>
                    <a:cubicBezTo>
                      <a:pt x="6394" y="4225"/>
                      <a:pt x="6311" y="4142"/>
                      <a:pt x="6228" y="4142"/>
                    </a:cubicBezTo>
                    <a:cubicBezTo>
                      <a:pt x="5585" y="4142"/>
                      <a:pt x="5525" y="4189"/>
                      <a:pt x="4930" y="4439"/>
                    </a:cubicBezTo>
                    <a:lnTo>
                      <a:pt x="4073" y="2153"/>
                    </a:lnTo>
                    <a:lnTo>
                      <a:pt x="5168" y="1689"/>
                    </a:lnTo>
                    <a:cubicBezTo>
                      <a:pt x="5361" y="1615"/>
                      <a:pt x="5513" y="1601"/>
                      <a:pt x="5986" y="1601"/>
                    </a:cubicBezTo>
                    <a:cubicBezTo>
                      <a:pt x="6270" y="1601"/>
                      <a:pt x="6670" y="1606"/>
                      <a:pt x="7263" y="1606"/>
                    </a:cubicBezTo>
                    <a:cubicBezTo>
                      <a:pt x="7442" y="1606"/>
                      <a:pt x="7561" y="1665"/>
                      <a:pt x="7644" y="1784"/>
                    </a:cubicBezTo>
                    <a:cubicBezTo>
                      <a:pt x="7704" y="1868"/>
                      <a:pt x="7704" y="1963"/>
                      <a:pt x="7716" y="1987"/>
                    </a:cubicBezTo>
                    <a:cubicBezTo>
                      <a:pt x="7716" y="2046"/>
                      <a:pt x="7668" y="2344"/>
                      <a:pt x="7382" y="2391"/>
                    </a:cubicBezTo>
                    <a:cubicBezTo>
                      <a:pt x="6942" y="2463"/>
                      <a:pt x="5989" y="2594"/>
                      <a:pt x="5978" y="2594"/>
                    </a:cubicBezTo>
                    <a:cubicBezTo>
                      <a:pt x="5882" y="2606"/>
                      <a:pt x="5823" y="2689"/>
                      <a:pt x="5835" y="2772"/>
                    </a:cubicBezTo>
                    <a:cubicBezTo>
                      <a:pt x="5858" y="2844"/>
                      <a:pt x="5918" y="2903"/>
                      <a:pt x="6001" y="2903"/>
                    </a:cubicBezTo>
                    <a:lnTo>
                      <a:pt x="6037" y="2903"/>
                    </a:lnTo>
                    <a:cubicBezTo>
                      <a:pt x="6049" y="2903"/>
                      <a:pt x="7001" y="2772"/>
                      <a:pt x="7442" y="2701"/>
                    </a:cubicBezTo>
                    <a:cubicBezTo>
                      <a:pt x="7859" y="2630"/>
                      <a:pt x="8014" y="2284"/>
                      <a:pt x="8037" y="2046"/>
                    </a:cubicBezTo>
                    <a:lnTo>
                      <a:pt x="9919" y="498"/>
                    </a:lnTo>
                    <a:cubicBezTo>
                      <a:pt x="10039" y="385"/>
                      <a:pt x="10193" y="287"/>
                      <a:pt x="10356" y="287"/>
                    </a:cubicBezTo>
                    <a:cubicBezTo>
                      <a:pt x="10451" y="287"/>
                      <a:pt x="10549" y="320"/>
                      <a:pt x="10645" y="403"/>
                    </a:cubicBezTo>
                    <a:cubicBezTo>
                      <a:pt x="10942" y="701"/>
                      <a:pt x="10681" y="1058"/>
                      <a:pt x="10597" y="1141"/>
                    </a:cubicBezTo>
                    <a:cubicBezTo>
                      <a:pt x="10526" y="1213"/>
                      <a:pt x="8240" y="3677"/>
                      <a:pt x="8240" y="3677"/>
                    </a:cubicBezTo>
                    <a:cubicBezTo>
                      <a:pt x="7906" y="4070"/>
                      <a:pt x="7466" y="4130"/>
                      <a:pt x="7263" y="4130"/>
                    </a:cubicBezTo>
                    <a:lnTo>
                      <a:pt x="6966" y="4130"/>
                    </a:lnTo>
                    <a:cubicBezTo>
                      <a:pt x="6882" y="4130"/>
                      <a:pt x="6811" y="4201"/>
                      <a:pt x="6811" y="4296"/>
                    </a:cubicBezTo>
                    <a:cubicBezTo>
                      <a:pt x="6811" y="4380"/>
                      <a:pt x="6882" y="4463"/>
                      <a:pt x="6966" y="4463"/>
                    </a:cubicBezTo>
                    <a:lnTo>
                      <a:pt x="7287" y="4463"/>
                    </a:lnTo>
                    <a:cubicBezTo>
                      <a:pt x="7502" y="4439"/>
                      <a:pt x="8061" y="4368"/>
                      <a:pt x="8478" y="3892"/>
                    </a:cubicBezTo>
                    <a:lnTo>
                      <a:pt x="10835" y="1344"/>
                    </a:lnTo>
                    <a:cubicBezTo>
                      <a:pt x="11062" y="1153"/>
                      <a:pt x="11300" y="629"/>
                      <a:pt x="10871" y="213"/>
                    </a:cubicBezTo>
                    <a:cubicBezTo>
                      <a:pt x="10706" y="62"/>
                      <a:pt x="10530" y="1"/>
                      <a:pt x="103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C70637E-E94B-4B4A-AEC8-B7AA75E7AAEC}"/>
                </a:ext>
              </a:extLst>
            </p:cNvPr>
            <p:cNvGrpSpPr/>
            <p:nvPr/>
          </p:nvGrpSpPr>
          <p:grpSpPr>
            <a:xfrm>
              <a:off x="538175" y="4969142"/>
              <a:ext cx="8082600" cy="482700"/>
              <a:chOff x="538175" y="4651092"/>
              <a:chExt cx="8082600" cy="482700"/>
            </a:xfrm>
          </p:grpSpPr>
          <p:sp>
            <p:nvSpPr>
              <p:cNvPr id="91" name="Google Shape;487;p30">
                <a:extLst>
                  <a:ext uri="{FF2B5EF4-FFF2-40B4-BE49-F238E27FC236}">
                    <a16:creationId xmlns:a16="http://schemas.microsoft.com/office/drawing/2014/main" id="{1D7D64F7-0C9C-2144-8B76-196253E7C2B2}"/>
                  </a:ext>
                </a:extLst>
              </p:cNvPr>
              <p:cNvSpPr/>
              <p:nvPr/>
            </p:nvSpPr>
            <p:spPr>
              <a:xfrm>
                <a:off x="538175" y="4651092"/>
                <a:ext cx="8082600" cy="482700"/>
              </a:xfrm>
              <a:prstGeom prst="leftRightArrow">
                <a:avLst>
                  <a:gd name="adj1" fmla="val 50000"/>
                  <a:gd name="adj2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endParaRPr>
              </a:p>
            </p:txBody>
          </p: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0B33E0F5-D67C-334F-A060-00C8CF68F9D5}"/>
                  </a:ext>
                </a:extLst>
              </p:cNvPr>
              <p:cNvSpPr/>
              <p:nvPr/>
            </p:nvSpPr>
            <p:spPr>
              <a:xfrm>
                <a:off x="3116768" y="4745881"/>
                <a:ext cx="2925415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500" dirty="0"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rPr>
                  <a:t>기술 통계 중심 방법론 </a:t>
                </a:r>
                <a:r>
                  <a:rPr lang="en-US" altLang="ko-KR" sz="1500" b="1" dirty="0"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rPr>
                  <a:t>‘SEMMA’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22253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0306A88C-FC82-7010-E2FB-2891235F92B4}"/>
              </a:ext>
            </a:extLst>
          </p:cNvPr>
          <p:cNvSpPr/>
          <p:nvPr/>
        </p:nvSpPr>
        <p:spPr>
          <a:xfrm>
            <a:off x="215181" y="73862"/>
            <a:ext cx="30438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1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2948"/>
                </a:solidFill>
                <a:effectLst/>
                <a:uLnTx/>
                <a:uFillTx/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시스템 </a:t>
            </a:r>
            <a:r>
              <a:rPr kumimoji="0" lang="ko-KR" altLang="en-US" sz="2200" b="1" u="none" strike="noStrike" kern="1200" cap="none" spc="0" normalizeH="0" baseline="0" noProof="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2948"/>
                </a:solidFill>
                <a:effectLst/>
                <a:uLnTx/>
                <a:uFillTx/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아키텍쳐</a:t>
            </a:r>
            <a:r>
              <a:rPr kumimoji="0" lang="ko-KR" altLang="en-US" sz="2200" b="1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2948"/>
                </a:solidFill>
                <a:effectLst/>
                <a:uLnTx/>
                <a:uFillTx/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DA96913-F401-4658-A192-100918A2691E}"/>
              </a:ext>
            </a:extLst>
          </p:cNvPr>
          <p:cNvSpPr/>
          <p:nvPr/>
        </p:nvSpPr>
        <p:spPr>
          <a:xfrm>
            <a:off x="52114" y="437399"/>
            <a:ext cx="10999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1</a:t>
            </a:r>
            <a:r>
              <a:rPr kumimoji="0" lang="en-US" altLang="ko-KR" sz="1000" b="1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 </a:t>
            </a:r>
            <a:r>
              <a:rPr lang="ko-KR" altLang="en-US" sz="10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프로젝트 </a:t>
            </a:r>
            <a:r>
              <a:rPr kumimoji="0" lang="ko-KR" altLang="en-US" sz="1000" b="1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개요 </a:t>
            </a:r>
            <a:endParaRPr kumimoji="0" lang="en-US" altLang="ko-KR" sz="1000" b="1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8D5A4E-3416-F992-7FD8-BC3462740100}"/>
              </a:ext>
            </a:extLst>
          </p:cNvPr>
          <p:cNvSpPr txBox="1"/>
          <p:nvPr/>
        </p:nvSpPr>
        <p:spPr>
          <a:xfrm>
            <a:off x="267896" y="4421211"/>
            <a:ext cx="237388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웹</a:t>
            </a:r>
            <a:r>
              <a:rPr lang="en-US" altLang="ko-KR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/</a:t>
            </a:r>
            <a:r>
              <a:rPr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모바일 </a:t>
            </a:r>
            <a:r>
              <a:rPr lang="en-US" altLang="ko-KR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: </a:t>
            </a:r>
            <a:br>
              <a:rPr lang="en-US" altLang="ko-KR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</a:br>
            <a:r>
              <a:rPr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핸드폰 </a:t>
            </a:r>
            <a:r>
              <a:rPr lang="en-US" altLang="ko-KR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&amp; </a:t>
            </a:r>
            <a:r>
              <a:rPr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웹 브라우저</a:t>
            </a:r>
            <a:br>
              <a:rPr lang="en-US" altLang="ko-KR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</a:br>
            <a:r>
              <a:rPr lang="en-US" altLang="ko-KR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RTSP </a:t>
            </a:r>
            <a:r>
              <a:rPr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프로토콜을 통해</a:t>
            </a:r>
            <a:br>
              <a:rPr lang="en-US" altLang="ko-KR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</a:br>
            <a:r>
              <a:rPr lang="en-US" altLang="ko-KR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AI</a:t>
            </a:r>
            <a:r>
              <a:rPr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서버 연동</a:t>
            </a:r>
            <a:endParaRPr lang="en-US" altLang="ko-KR" sz="16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E78C99-FC1A-14D2-666E-C7B187E5DF88}"/>
              </a:ext>
            </a:extLst>
          </p:cNvPr>
          <p:cNvSpPr txBox="1"/>
          <p:nvPr/>
        </p:nvSpPr>
        <p:spPr>
          <a:xfrm>
            <a:off x="7361322" y="3021022"/>
            <a:ext cx="12427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rgbClr val="0000CC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실시간 스트리밍</a:t>
            </a:r>
            <a:endParaRPr lang="en" altLang="ko-KR" sz="1200" b="1" dirty="0">
              <a:solidFill>
                <a:srgbClr val="0000CC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E16FA4DF-99C6-26B5-49D9-D51CBC82896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166" y="1989662"/>
            <a:ext cx="877027" cy="877027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E2B635D3-560B-9926-271B-30F6E609373A}"/>
              </a:ext>
            </a:extLst>
          </p:cNvPr>
          <p:cNvSpPr/>
          <p:nvPr/>
        </p:nvSpPr>
        <p:spPr>
          <a:xfrm>
            <a:off x="7150846" y="1420865"/>
            <a:ext cx="1682545" cy="392372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웹</a:t>
            </a:r>
            <a:r>
              <a:rPr lang="en-US" altLang="ko-KR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/</a:t>
            </a:r>
            <a:r>
              <a:rPr lang="ko-KR" altLang="en-US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모바일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08F4C66-089E-1D0F-A657-EF4D33542126}"/>
              </a:ext>
            </a:extLst>
          </p:cNvPr>
          <p:cNvSpPr/>
          <p:nvPr/>
        </p:nvSpPr>
        <p:spPr>
          <a:xfrm>
            <a:off x="1971744" y="1420865"/>
            <a:ext cx="2488167" cy="392372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AI </a:t>
            </a:r>
            <a:r>
              <a:rPr lang="ko-KR" altLang="en-US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서버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3491016-DD73-A4ED-8C07-76196D914A2B}"/>
              </a:ext>
            </a:extLst>
          </p:cNvPr>
          <p:cNvGrpSpPr/>
          <p:nvPr/>
        </p:nvGrpSpPr>
        <p:grpSpPr>
          <a:xfrm>
            <a:off x="1900365" y="2006723"/>
            <a:ext cx="1242716" cy="1487504"/>
            <a:chOff x="4912032" y="2207285"/>
            <a:chExt cx="1242716" cy="148750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5EB7024-5DBD-C861-611C-120C52B9147A}"/>
                </a:ext>
              </a:extLst>
            </p:cNvPr>
            <p:cNvSpPr txBox="1"/>
            <p:nvPr/>
          </p:nvSpPr>
          <p:spPr>
            <a:xfrm>
              <a:off x="4912032" y="3063125"/>
              <a:ext cx="12427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altLang="ko-KR" sz="1400" b="1" dirty="0">
                  <a:solidFill>
                    <a:srgbClr val="0000CC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Python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BA00340-3AAC-EAEB-186A-80E598ABA32B}"/>
                </a:ext>
              </a:extLst>
            </p:cNvPr>
            <p:cNvSpPr txBox="1"/>
            <p:nvPr/>
          </p:nvSpPr>
          <p:spPr>
            <a:xfrm>
              <a:off x="4912032" y="3387012"/>
              <a:ext cx="12427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altLang="ko-KR" sz="1400" b="1" dirty="0">
                  <a:solidFill>
                    <a:srgbClr val="0000CC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GPU</a:t>
              </a: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D74BB127-C67E-B4D1-829D-3AEF03B7B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4742" y="2207285"/>
              <a:ext cx="797296" cy="797296"/>
            </a:xfrm>
            <a:prstGeom prst="rect">
              <a:avLst/>
            </a:prstGeom>
          </p:spPr>
        </p:pic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19166DEE-FE82-1C2A-2908-69E86D9380E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100" y="2075909"/>
            <a:ext cx="658923" cy="658923"/>
          </a:xfrm>
          <a:prstGeom prst="rect">
            <a:avLst/>
          </a:prstGeom>
        </p:spPr>
      </p:pic>
      <p:sp>
        <p:nvSpPr>
          <p:cNvPr id="25" name="화살표: 왼쪽/오른쪽 24">
            <a:extLst>
              <a:ext uri="{FF2B5EF4-FFF2-40B4-BE49-F238E27FC236}">
                <a16:creationId xmlns:a16="http://schemas.microsoft.com/office/drawing/2014/main" id="{C1A49B72-FD85-95D1-2A17-4B3F36AD7ED2}"/>
              </a:ext>
            </a:extLst>
          </p:cNvPr>
          <p:cNvSpPr/>
          <p:nvPr/>
        </p:nvSpPr>
        <p:spPr>
          <a:xfrm>
            <a:off x="2911801" y="2245193"/>
            <a:ext cx="606853" cy="36445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F0BD6B-D18F-729B-18D8-ED015DBA69D2}"/>
              </a:ext>
            </a:extLst>
          </p:cNvPr>
          <p:cNvSpPr txBox="1"/>
          <p:nvPr/>
        </p:nvSpPr>
        <p:spPr>
          <a:xfrm>
            <a:off x="3269448" y="2834802"/>
            <a:ext cx="12427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rgbClr val="0000CC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실시간 </a:t>
            </a:r>
            <a:endParaRPr lang="en-US" altLang="ko-KR" sz="1200" b="1" dirty="0">
              <a:solidFill>
                <a:srgbClr val="0000CC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err="1">
                <a:solidFill>
                  <a:srgbClr val="0000CC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객체탐지</a:t>
            </a:r>
            <a:endParaRPr lang="en" altLang="ko-KR" sz="1200" b="1" dirty="0">
              <a:solidFill>
                <a:srgbClr val="0000CC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B213F6F-4BCE-60B9-BCD5-F944A0DB85A9}"/>
              </a:ext>
            </a:extLst>
          </p:cNvPr>
          <p:cNvSpPr/>
          <p:nvPr/>
        </p:nvSpPr>
        <p:spPr>
          <a:xfrm>
            <a:off x="330928" y="1420865"/>
            <a:ext cx="1091368" cy="392372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카메라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28E858D-7C9A-8AD5-D141-F3421F56881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64" y="1989662"/>
            <a:ext cx="797296" cy="797296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97251C2-FD4E-34EA-6C28-C24BEAC71D71}"/>
              </a:ext>
            </a:extLst>
          </p:cNvPr>
          <p:cNvGrpSpPr/>
          <p:nvPr/>
        </p:nvGrpSpPr>
        <p:grpSpPr>
          <a:xfrm>
            <a:off x="6585228" y="2109804"/>
            <a:ext cx="653169" cy="659420"/>
            <a:chOff x="6553787" y="2820754"/>
            <a:chExt cx="653169" cy="65942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1EC7016-23B7-62C7-01AD-ADDAF8196408}"/>
                </a:ext>
              </a:extLst>
            </p:cNvPr>
            <p:cNvSpPr txBox="1"/>
            <p:nvPr/>
          </p:nvSpPr>
          <p:spPr>
            <a:xfrm>
              <a:off x="6553787" y="3203175"/>
              <a:ext cx="65316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altLang="ko-KR" sz="1200" b="1" dirty="0">
                  <a:solidFill>
                    <a:srgbClr val="0000CC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HTTP</a:t>
              </a:r>
            </a:p>
          </p:txBody>
        </p:sp>
        <p:sp>
          <p:nvSpPr>
            <p:cNvPr id="17" name="화살표: 왼쪽 16">
              <a:extLst>
                <a:ext uri="{FF2B5EF4-FFF2-40B4-BE49-F238E27FC236}">
                  <a16:creationId xmlns:a16="http://schemas.microsoft.com/office/drawing/2014/main" id="{60E4FEED-CAE8-76E5-69F8-5CE7D53DDE09}"/>
                </a:ext>
              </a:extLst>
            </p:cNvPr>
            <p:cNvSpPr/>
            <p:nvPr/>
          </p:nvSpPr>
          <p:spPr>
            <a:xfrm rot="10800000">
              <a:off x="6693176" y="2820754"/>
              <a:ext cx="374391" cy="302974"/>
            </a:xfrm>
            <a:prstGeom prst="leftArrow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00CC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3AF2A9A-5675-B504-C884-FDAAE43194BA}"/>
              </a:ext>
            </a:extLst>
          </p:cNvPr>
          <p:cNvGrpSpPr/>
          <p:nvPr/>
        </p:nvGrpSpPr>
        <p:grpSpPr>
          <a:xfrm>
            <a:off x="4424614" y="2109804"/>
            <a:ext cx="653169" cy="632496"/>
            <a:chOff x="4479639" y="2709244"/>
            <a:chExt cx="653169" cy="632496"/>
          </a:xfrm>
        </p:grpSpPr>
        <p:sp>
          <p:nvSpPr>
            <p:cNvPr id="16" name="화살표: 왼쪽 15">
              <a:extLst>
                <a:ext uri="{FF2B5EF4-FFF2-40B4-BE49-F238E27FC236}">
                  <a16:creationId xmlns:a16="http://schemas.microsoft.com/office/drawing/2014/main" id="{10F1A6F5-154A-32AE-CFC5-671C81C6D190}"/>
                </a:ext>
              </a:extLst>
            </p:cNvPr>
            <p:cNvSpPr/>
            <p:nvPr/>
          </p:nvSpPr>
          <p:spPr>
            <a:xfrm rot="10800000">
              <a:off x="4619028" y="2709244"/>
              <a:ext cx="374391" cy="302974"/>
            </a:xfrm>
            <a:prstGeom prst="leftArrow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rgbClr val="0000CC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9364AE1-CB79-7B1E-BEB3-D399E17DC15C}"/>
                </a:ext>
              </a:extLst>
            </p:cNvPr>
            <p:cNvSpPr txBox="1"/>
            <p:nvPr/>
          </p:nvSpPr>
          <p:spPr>
            <a:xfrm>
              <a:off x="4479639" y="3064741"/>
              <a:ext cx="65316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altLang="ko-KR" sz="1200" b="1" dirty="0">
                  <a:solidFill>
                    <a:srgbClr val="0000CC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MQTT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FD03DA8-864F-F726-5969-72B9D460B118}"/>
              </a:ext>
            </a:extLst>
          </p:cNvPr>
          <p:cNvGrpSpPr/>
          <p:nvPr/>
        </p:nvGrpSpPr>
        <p:grpSpPr>
          <a:xfrm>
            <a:off x="1334746" y="2109804"/>
            <a:ext cx="653169" cy="625228"/>
            <a:chOff x="1435085" y="2857379"/>
            <a:chExt cx="653169" cy="625228"/>
          </a:xfrm>
        </p:grpSpPr>
        <p:sp>
          <p:nvSpPr>
            <p:cNvPr id="15" name="화살표: 왼쪽 14">
              <a:extLst>
                <a:ext uri="{FF2B5EF4-FFF2-40B4-BE49-F238E27FC236}">
                  <a16:creationId xmlns:a16="http://schemas.microsoft.com/office/drawing/2014/main" id="{420918C8-4A20-010D-7DA6-8396B83507D6}"/>
                </a:ext>
              </a:extLst>
            </p:cNvPr>
            <p:cNvSpPr/>
            <p:nvPr/>
          </p:nvSpPr>
          <p:spPr>
            <a:xfrm rot="10800000">
              <a:off x="1574474" y="2857379"/>
              <a:ext cx="374391" cy="302974"/>
            </a:xfrm>
            <a:prstGeom prst="leftArrow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rgbClr val="0000CC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041C59-AF35-BAB4-26AF-8C675CB33EDD}"/>
                </a:ext>
              </a:extLst>
            </p:cNvPr>
            <p:cNvSpPr txBox="1"/>
            <p:nvPr/>
          </p:nvSpPr>
          <p:spPr>
            <a:xfrm>
              <a:off x="1435085" y="3205608"/>
              <a:ext cx="65316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altLang="ko-KR" sz="1200" b="1" dirty="0">
                  <a:solidFill>
                    <a:srgbClr val="0000CC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RTSP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4BD6AD93-5C98-38D6-A904-35971EC08803}"/>
              </a:ext>
            </a:extLst>
          </p:cNvPr>
          <p:cNvGrpSpPr/>
          <p:nvPr/>
        </p:nvGrpSpPr>
        <p:grpSpPr>
          <a:xfrm>
            <a:off x="5210147" y="1912993"/>
            <a:ext cx="1260698" cy="2203584"/>
            <a:chOff x="2858078" y="2161002"/>
            <a:chExt cx="1260698" cy="220358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8F6A70E-8689-5A33-07E6-641CF05AFCAA}"/>
                </a:ext>
              </a:extLst>
            </p:cNvPr>
            <p:cNvSpPr txBox="1"/>
            <p:nvPr/>
          </p:nvSpPr>
          <p:spPr>
            <a:xfrm>
              <a:off x="2858078" y="4056809"/>
              <a:ext cx="12427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altLang="ko-KR" sz="1400" b="1" dirty="0">
                  <a:solidFill>
                    <a:srgbClr val="0000CC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JDK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DCAAD31-0E90-44BD-C1DA-3CBC7D6A00BB}"/>
                </a:ext>
              </a:extLst>
            </p:cNvPr>
            <p:cNvSpPr txBox="1"/>
            <p:nvPr/>
          </p:nvSpPr>
          <p:spPr>
            <a:xfrm>
              <a:off x="2858078" y="3703249"/>
              <a:ext cx="12427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altLang="ko-KR" sz="1400" b="1" dirty="0">
                  <a:solidFill>
                    <a:srgbClr val="0000CC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ActiveMQ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FD5BA14-3237-076A-4596-AC89A6D57EDC}"/>
                </a:ext>
              </a:extLst>
            </p:cNvPr>
            <p:cNvSpPr txBox="1"/>
            <p:nvPr/>
          </p:nvSpPr>
          <p:spPr>
            <a:xfrm>
              <a:off x="2858078" y="3349689"/>
              <a:ext cx="12427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altLang="ko-KR" sz="1400" b="1" dirty="0">
                  <a:solidFill>
                    <a:srgbClr val="0000CC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Tomcat</a:t>
              </a:r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351BA596-B47D-7F42-98D9-557CDB640969}"/>
                </a:ext>
              </a:extLst>
            </p:cNvPr>
            <p:cNvGrpSpPr/>
            <p:nvPr/>
          </p:nvGrpSpPr>
          <p:grpSpPr>
            <a:xfrm>
              <a:off x="2876060" y="2161002"/>
              <a:ext cx="1242716" cy="1167323"/>
              <a:chOff x="2852053" y="2134905"/>
              <a:chExt cx="1242716" cy="1167323"/>
            </a:xfrm>
          </p:grpSpPr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000D7418-230C-4567-4029-396E084165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colorTemperature colorTemp="53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9750" y="2134905"/>
                <a:ext cx="1167323" cy="1167323"/>
              </a:xfrm>
              <a:prstGeom prst="rect">
                <a:avLst/>
              </a:prstGeom>
            </p:spPr>
          </p:pic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C21CBBE-F67D-670B-14DD-C33DAC2D10FD}"/>
                  </a:ext>
                </a:extLst>
              </p:cNvPr>
              <p:cNvSpPr txBox="1"/>
              <p:nvPr/>
            </p:nvSpPr>
            <p:spPr>
              <a:xfrm>
                <a:off x="2852053" y="2402681"/>
                <a:ext cx="124271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altLang="ko-KR" sz="1400" b="1" dirty="0">
                    <a:solidFill>
                      <a:srgbClr val="0000CC"/>
                    </a:solidFill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rPr>
                  <a:t>WAS</a:t>
                </a:r>
              </a:p>
            </p:txBody>
          </p:sp>
        </p:grp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451DDD-59C4-BC9B-2237-4FFE4E8032F3}"/>
              </a:ext>
            </a:extLst>
          </p:cNvPr>
          <p:cNvSpPr/>
          <p:nvPr/>
        </p:nvSpPr>
        <p:spPr>
          <a:xfrm>
            <a:off x="4990233" y="1420865"/>
            <a:ext cx="1682545" cy="392372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웹 서버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9953943-C71E-865F-BA9B-879C94BE4D4C}"/>
              </a:ext>
            </a:extLst>
          </p:cNvPr>
          <p:cNvSpPr txBox="1"/>
          <p:nvPr/>
        </p:nvSpPr>
        <p:spPr>
          <a:xfrm>
            <a:off x="3029078" y="4421211"/>
            <a:ext cx="28916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모델링 </a:t>
            </a:r>
            <a:r>
              <a:rPr lang="en-US" altLang="ko-KR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: </a:t>
            </a:r>
            <a:br>
              <a:rPr lang="en-US" altLang="ko-KR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</a:br>
            <a:r>
              <a:rPr lang="en-US" altLang="ko-KR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AI</a:t>
            </a:r>
            <a:r>
              <a:rPr lang="ko-KR" altLang="en-US" sz="16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를</a:t>
            </a:r>
            <a:r>
              <a:rPr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이용한 실시간 객체 탐지 모델 구축</a:t>
            </a:r>
            <a:r>
              <a:rPr lang="en-US" altLang="ko-KR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(Python)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D9C4A24-EAFA-EA9B-5DB1-3D47EDDB6F26}"/>
              </a:ext>
            </a:extLst>
          </p:cNvPr>
          <p:cNvSpPr txBox="1"/>
          <p:nvPr/>
        </p:nvSpPr>
        <p:spPr>
          <a:xfrm>
            <a:off x="6308041" y="4421211"/>
            <a:ext cx="275755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웹 서버 구축 </a:t>
            </a:r>
            <a:r>
              <a:rPr lang="en-US" altLang="ko-KR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: </a:t>
            </a:r>
            <a:br>
              <a:rPr lang="en-US" altLang="ko-KR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</a:br>
            <a:r>
              <a:rPr lang="en-US" altLang="ko-KR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Tomcat, ActiveMQ, </a:t>
            </a:r>
            <a:br>
              <a:rPr lang="en-US" altLang="ko-KR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</a:br>
            <a:r>
              <a:rPr lang="en-US" altLang="ko-KR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JDK, HTTP</a:t>
            </a:r>
            <a:r>
              <a:rPr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lang="en-US" altLang="ko-KR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Tomcat</a:t>
            </a:r>
            <a:r>
              <a:rPr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을 통해 카메라와 연동</a:t>
            </a:r>
            <a:endParaRPr lang="en-US" altLang="ko-KR" sz="16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D83970C-F63E-3247-B933-AE6501714724}"/>
              </a:ext>
            </a:extLst>
          </p:cNvPr>
          <p:cNvSpPr/>
          <p:nvPr/>
        </p:nvSpPr>
        <p:spPr>
          <a:xfrm>
            <a:off x="235938" y="868286"/>
            <a:ext cx="7550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모델 및 </a:t>
            </a:r>
            <a:r>
              <a:rPr kumimoji="0" lang="ko-KR" altLang="en-US" u="none" strike="noStrike" kern="1200" cap="none" spc="0" normalizeH="0" baseline="0" noProof="0" dirty="0" err="1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웹서비스</a:t>
            </a:r>
            <a:r>
              <a:rPr kumimoji="0" lang="ko-KR" altLang="en-US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시스템 제작을 위한 프로세스 구축 </a:t>
            </a:r>
            <a:r>
              <a:rPr kumimoji="0" lang="ko-KR" altLang="en-US" u="none" strike="noStrike" kern="1200" cap="none" spc="0" normalizeH="0" baseline="0" noProof="0" dirty="0" err="1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아키텍쳐</a:t>
            </a:r>
            <a:r>
              <a:rPr kumimoji="0" lang="ko-KR" altLang="en-US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설계</a:t>
            </a:r>
          </a:p>
        </p:txBody>
      </p:sp>
    </p:spTree>
    <p:extLst>
      <p:ext uri="{BB962C8B-B14F-4D97-AF65-F5344CB8AC3E}">
        <p14:creationId xmlns:p14="http://schemas.microsoft.com/office/powerpoint/2010/main" val="2410831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8"/>
          <p:cNvSpPr txBox="1"/>
          <p:nvPr/>
        </p:nvSpPr>
        <p:spPr>
          <a:xfrm>
            <a:off x="864395" y="1710791"/>
            <a:ext cx="7207200" cy="723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23850">
              <a:buSzPts val="1500"/>
              <a:buFont typeface="Nanum Gothic"/>
              <a:buChar char="●"/>
            </a:pPr>
            <a:r>
              <a:rPr lang="en" sz="1500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파일 형식 : jpg</a:t>
            </a:r>
          </a:p>
          <a:p>
            <a:pPr marL="133350">
              <a:buSzPts val="1500"/>
            </a:pPr>
            <a:endParaRPr lang="en" sz="500" b="1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  <a:sym typeface="Nanum Gothic"/>
            </a:endParaRPr>
          </a:p>
          <a:p>
            <a:pPr marL="457200" indent="-323850">
              <a:buSzPts val="1500"/>
              <a:buFont typeface="Nanum Gothic"/>
              <a:buChar char="●"/>
            </a:pPr>
            <a:r>
              <a:rPr lang="ko-KR" altLang="en-US" sz="1500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이미지 정보 </a:t>
            </a:r>
            <a:r>
              <a:rPr lang="en-US" altLang="ko-KR" sz="1500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: 640 * 480 </a:t>
            </a:r>
            <a:r>
              <a:rPr lang="hu-HU" altLang="ko-KR" sz="1500" b="1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px</a:t>
            </a:r>
            <a:r>
              <a:rPr lang="en" sz="1500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 </a:t>
            </a:r>
            <a:endParaRPr sz="1500" b="1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  <a:sym typeface="Nanum Gothic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4A2CD97-77D5-67CF-EF5B-7D06CE7459CF}"/>
              </a:ext>
            </a:extLst>
          </p:cNvPr>
          <p:cNvGrpSpPr/>
          <p:nvPr/>
        </p:nvGrpSpPr>
        <p:grpSpPr>
          <a:xfrm>
            <a:off x="52114" y="73862"/>
            <a:ext cx="1359668" cy="609758"/>
            <a:chOff x="52114" y="73862"/>
            <a:chExt cx="1359668" cy="60975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DBE6926-2312-7B98-68A7-72068AAC8907}"/>
                </a:ext>
              </a:extLst>
            </p:cNvPr>
            <p:cNvSpPr/>
            <p:nvPr/>
          </p:nvSpPr>
          <p:spPr>
            <a:xfrm>
              <a:off x="215181" y="73862"/>
              <a:ext cx="1196601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200" b="1" u="none" strike="noStrike" kern="1200" cap="none" spc="0" normalizeH="0" baseline="0" noProof="0" dirty="0" err="1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2948"/>
                  </a:solidFill>
                  <a:effectLst/>
                  <a:uLnTx/>
                  <a:uFillTx/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전처리</a:t>
              </a:r>
              <a:endParaRPr kumimoji="0" lang="ko-KR" altLang="en-US" sz="2200" b="1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2948"/>
                </a:solidFill>
                <a:effectLst/>
                <a:uLnTx/>
                <a:uFillTx/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B76AEE-0F30-612A-0B28-9A9E98B5052D}"/>
                </a:ext>
              </a:extLst>
            </p:cNvPr>
            <p:cNvSpPr/>
            <p:nvPr/>
          </p:nvSpPr>
          <p:spPr>
            <a:xfrm>
              <a:off x="52114" y="437399"/>
              <a:ext cx="83227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2. </a:t>
              </a:r>
              <a:r>
                <a:rPr lang="en-US" altLang="ko-KR" sz="10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DB </a:t>
              </a:r>
              <a:r>
                <a:rPr lang="ko-KR" altLang="en-US" sz="10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구축</a:t>
              </a:r>
              <a:r>
                <a:rPr kumimoji="0" lang="ko-KR" altLang="en-US" sz="1000" b="1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 </a:t>
              </a:r>
              <a:endParaRPr kumimoji="0" lang="en-US" altLang="ko-KR" sz="1000" b="1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  <p:sp>
        <p:nvSpPr>
          <p:cNvPr id="12" name="양쪽 모서리가 둥근 사각형 11">
            <a:extLst>
              <a:ext uri="{FF2B5EF4-FFF2-40B4-BE49-F238E27FC236}">
                <a16:creationId xmlns:a16="http://schemas.microsoft.com/office/drawing/2014/main" id="{D011896C-39ED-9449-BD00-8CFD558F4FE2}"/>
              </a:ext>
            </a:extLst>
          </p:cNvPr>
          <p:cNvSpPr/>
          <p:nvPr/>
        </p:nvSpPr>
        <p:spPr>
          <a:xfrm>
            <a:off x="864395" y="1131425"/>
            <a:ext cx="3315507" cy="493184"/>
          </a:xfrm>
          <a:prstGeom prst="round2Same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Gothic ExtraBold"/>
              </a:rPr>
              <a:t>데이터 전처리</a:t>
            </a:r>
            <a:r>
              <a:rPr lang="en-US" altLang="ko-KR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Gothic ExtraBold"/>
              </a:rPr>
              <a:t>(</a:t>
            </a:r>
            <a:r>
              <a:rPr lang="ko-KR" altLang="en-US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Gothic ExtraBold"/>
              </a:rPr>
              <a:t>원본 </a:t>
            </a:r>
            <a:r>
              <a:rPr lang="ko-KR" altLang="en-US" b="1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Gothic ExtraBold"/>
              </a:rPr>
              <a:t>데이터셋</a:t>
            </a:r>
            <a:r>
              <a:rPr lang="en-US" altLang="ko-KR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Gothic ExtraBold"/>
              </a:rPr>
              <a:t>)</a:t>
            </a:r>
            <a:endParaRPr lang="ko-KR" altLang="en-US" b="1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  <a:sym typeface="NanumGothic ExtraBold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46CC83F-08A9-9E41-9ED8-277FF41F8815}"/>
              </a:ext>
            </a:extLst>
          </p:cNvPr>
          <p:cNvSpPr/>
          <p:nvPr/>
        </p:nvSpPr>
        <p:spPr>
          <a:xfrm>
            <a:off x="326693" y="5541909"/>
            <a:ext cx="57634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dirty="0">
                <a:ln>
                  <a:solidFill>
                    <a:srgbClr val="4F81BD">
                      <a:alpha val="0"/>
                    </a:srgbClr>
                  </a:solidFill>
                </a:ln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원본 데이터 구성 형식 및 이미지 속성</a:t>
            </a:r>
            <a:endParaRPr kumimoji="0" lang="ko-KR" altLang="en-US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effectLst/>
              <a:uLnTx/>
              <a:uFillTx/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75B7470-D85F-3642-8492-818C8614FE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995211"/>
              </p:ext>
            </p:extLst>
          </p:nvPr>
        </p:nvGraphicFramePr>
        <p:xfrm>
          <a:off x="371475" y="2434036"/>
          <a:ext cx="8401050" cy="304785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680210">
                  <a:extLst>
                    <a:ext uri="{9D8B030D-6E8A-4147-A177-3AD203B41FA5}">
                      <a16:colId xmlns:a16="http://schemas.microsoft.com/office/drawing/2014/main" val="660185826"/>
                    </a:ext>
                  </a:extLst>
                </a:gridCol>
                <a:gridCol w="1307586">
                  <a:extLst>
                    <a:ext uri="{9D8B030D-6E8A-4147-A177-3AD203B41FA5}">
                      <a16:colId xmlns:a16="http://schemas.microsoft.com/office/drawing/2014/main" val="2411718702"/>
                    </a:ext>
                  </a:extLst>
                </a:gridCol>
                <a:gridCol w="2052834">
                  <a:extLst>
                    <a:ext uri="{9D8B030D-6E8A-4147-A177-3AD203B41FA5}">
                      <a16:colId xmlns:a16="http://schemas.microsoft.com/office/drawing/2014/main" val="2475413779"/>
                    </a:ext>
                  </a:extLst>
                </a:gridCol>
                <a:gridCol w="2125678">
                  <a:extLst>
                    <a:ext uri="{9D8B030D-6E8A-4147-A177-3AD203B41FA5}">
                      <a16:colId xmlns:a16="http://schemas.microsoft.com/office/drawing/2014/main" val="1714002901"/>
                    </a:ext>
                  </a:extLst>
                </a:gridCol>
                <a:gridCol w="1234742">
                  <a:extLst>
                    <a:ext uri="{9D8B030D-6E8A-4147-A177-3AD203B41FA5}">
                      <a16:colId xmlns:a16="http://schemas.microsoft.com/office/drawing/2014/main" val="2469222591"/>
                    </a:ext>
                  </a:extLst>
                </a:gridCol>
              </a:tblGrid>
              <a:tr h="59233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ym typeface="Nanum Gothic"/>
                        </a:rPr>
                        <a:t>장소</a:t>
                      </a:r>
                      <a:endParaRPr sz="1400" b="1" dirty="0">
                        <a:latin typeface="KoPubWorld바탕체 Medium" panose="020B0600000101010101" charset="-127"/>
                        <a:ea typeface="KoPubWorld바탕체 Medium" panose="020B0600000101010101" charset="-127"/>
                        <a:cs typeface="KoPubWorld바탕체 Medium" panose="020B0600000101010101" charset="-127"/>
                        <a:sym typeface="Nanum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ym typeface="Nanum Gothic"/>
                        </a:rPr>
                        <a:t>카메라 각도</a:t>
                      </a:r>
                      <a:endParaRPr sz="1400" b="1" dirty="0">
                        <a:latin typeface="KoPubWorld바탕체 Medium" panose="020B0600000101010101" charset="-127"/>
                        <a:ea typeface="KoPubWorld바탕체 Medium" panose="020B0600000101010101" charset="-127"/>
                        <a:cs typeface="KoPubWorld바탕체 Medium" panose="020B0600000101010101" charset="-127"/>
                        <a:sym typeface="Nanum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err="1">
                          <a:sym typeface="Nanum Gothic"/>
                        </a:rPr>
                        <a:t>촬영</a:t>
                      </a:r>
                      <a:r>
                        <a:rPr lang="en" sz="1400" b="1" dirty="0">
                          <a:sym typeface="Nanum Gothic"/>
                        </a:rPr>
                        <a:t> </a:t>
                      </a:r>
                      <a:r>
                        <a:rPr lang="en" sz="1400" b="1" dirty="0" err="1">
                          <a:sym typeface="Nanum Gothic"/>
                        </a:rPr>
                        <a:t>시작일</a:t>
                      </a:r>
                      <a:endParaRPr sz="1400" b="1" dirty="0">
                        <a:sym typeface="Nanum Gothic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ym typeface="Nanum Gothic"/>
                        </a:rPr>
                        <a:t>(</a:t>
                      </a:r>
                      <a:r>
                        <a:rPr lang="en" sz="1400" b="1" dirty="0" err="1">
                          <a:sym typeface="Nanum Gothic"/>
                        </a:rPr>
                        <a:t>년-월-일-시-분-초</a:t>
                      </a:r>
                      <a:r>
                        <a:rPr lang="en" sz="1400" b="1" dirty="0">
                          <a:sym typeface="Nanum Gothic"/>
                        </a:rPr>
                        <a:t>)</a:t>
                      </a:r>
                      <a:endParaRPr sz="1400" b="1" dirty="0">
                        <a:latin typeface="KoPubWorld바탕체 Medium" panose="020B0600000101010101" charset="-127"/>
                        <a:ea typeface="KoPubWorld바탕체 Medium" panose="020B0600000101010101" charset="-127"/>
                        <a:cs typeface="KoPubWorld바탕체 Medium" panose="020B0600000101010101" charset="-127"/>
                        <a:sym typeface="Nanum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err="1">
                          <a:sym typeface="Nanum Gothic"/>
                        </a:rPr>
                        <a:t>촬영</a:t>
                      </a:r>
                      <a:r>
                        <a:rPr lang="en" sz="1400" b="1" dirty="0">
                          <a:sym typeface="Nanum Gothic"/>
                        </a:rPr>
                        <a:t> </a:t>
                      </a:r>
                      <a:r>
                        <a:rPr lang="en" sz="1400" b="1" dirty="0" err="1">
                          <a:sym typeface="Nanum Gothic"/>
                        </a:rPr>
                        <a:t>종료일</a:t>
                      </a:r>
                      <a:endParaRPr sz="1400" b="1" dirty="0">
                        <a:sym typeface="Nanum Gothic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ym typeface="Nanum Gothic"/>
                        </a:rPr>
                        <a:t>(</a:t>
                      </a:r>
                      <a:r>
                        <a:rPr lang="en" sz="1400" b="1" dirty="0" err="1">
                          <a:sym typeface="Nanum Gothic"/>
                        </a:rPr>
                        <a:t>년-월-일-시-분-초</a:t>
                      </a:r>
                      <a:r>
                        <a:rPr lang="en" sz="1400" b="1" dirty="0">
                          <a:sym typeface="Nanum Gothic"/>
                        </a:rPr>
                        <a:t>)</a:t>
                      </a:r>
                      <a:endParaRPr sz="1400" b="1" dirty="0">
                        <a:latin typeface="KoPubWorld바탕체 Medium" panose="020B0600000101010101" charset="-127"/>
                        <a:ea typeface="KoPubWorld바탕체 Medium" panose="020B0600000101010101" charset="-127"/>
                        <a:cs typeface="KoPubWorld바탕체 Medium" panose="020B0600000101010101" charset="-127"/>
                        <a:sym typeface="Nanum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err="1">
                          <a:sym typeface="Nanum Gothic"/>
                        </a:rPr>
                        <a:t>파일</a:t>
                      </a:r>
                      <a:r>
                        <a:rPr lang="en" sz="1400" b="1" dirty="0">
                          <a:sym typeface="Nanum Gothic"/>
                        </a:rPr>
                        <a:t> </a:t>
                      </a:r>
                      <a:r>
                        <a:rPr lang="en" sz="1400" b="1" dirty="0" err="1">
                          <a:sym typeface="Nanum Gothic"/>
                        </a:rPr>
                        <a:t>개수</a:t>
                      </a:r>
                      <a:endParaRPr sz="1400" b="1" dirty="0">
                        <a:latin typeface="KoPubWorld바탕체 Medium" panose="020B0600000101010101" charset="-127"/>
                        <a:ea typeface="KoPubWorld바탕체 Medium" panose="020B0600000101010101" charset="-127"/>
                        <a:cs typeface="KoPubWorld바탕체 Medium" panose="020B0600000101010101" charset="-127"/>
                        <a:sym typeface="Nanum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2007614068"/>
                  </a:ext>
                </a:extLst>
              </a:tr>
              <a:tr h="592334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ym typeface="Nanum Gothic"/>
                        </a:rPr>
                        <a:t>A</a:t>
                      </a:r>
                      <a:endParaRPr sz="1400" b="1" dirty="0">
                        <a:latin typeface="KoPubWorld바탕체 Medium" panose="020B0600000101010101" charset="-127"/>
                        <a:ea typeface="KoPubWorld바탕체 Medium" panose="020B0600000101010101" charset="-127"/>
                        <a:cs typeface="KoPubWorld바탕체 Medium" panose="020B0600000101010101" charset="-127"/>
                        <a:sym typeface="Nanum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 err="1">
                          <a:sym typeface="Nanum Gothic"/>
                        </a:rPr>
                        <a:t>정면</a:t>
                      </a:r>
                      <a:endParaRPr sz="1400" dirty="0">
                        <a:latin typeface="KoPubWorld바탕체 Medium" panose="020B0600000101010101" charset="-127"/>
                        <a:ea typeface="KoPubWorld바탕체 Medium" panose="020B0600000101010101" charset="-127"/>
                        <a:cs typeface="KoPubWorld바탕체 Medium" panose="020B0600000101010101" charset="-127"/>
                        <a:sym typeface="Nanum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ym typeface="Nanum Gothic"/>
                        </a:rPr>
                        <a:t>2021-09-16</a:t>
                      </a:r>
                      <a:endParaRPr sz="1400" dirty="0">
                        <a:sym typeface="Nanum Gothic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ym typeface="Nanum Gothic"/>
                        </a:rPr>
                        <a:t>18_28_33</a:t>
                      </a:r>
                      <a:endParaRPr sz="1400" dirty="0">
                        <a:latin typeface="KoPubWorld바탕체 Medium" panose="020B0600000101010101" charset="-127"/>
                        <a:ea typeface="KoPubWorld바탕체 Medium" panose="020B0600000101010101" charset="-127"/>
                        <a:cs typeface="KoPubWorld바탕체 Medium" panose="020B0600000101010101" charset="-127"/>
                        <a:sym typeface="Nanum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ym typeface="Nanum Gothic"/>
                        </a:rPr>
                        <a:t>2021-10-05</a:t>
                      </a:r>
                      <a:endParaRPr sz="1400" dirty="0">
                        <a:sym typeface="Nanum Gothic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ym typeface="Nanum Gothic"/>
                        </a:rPr>
                        <a:t>09_00_00</a:t>
                      </a:r>
                      <a:endParaRPr sz="1400" dirty="0">
                        <a:latin typeface="KoPubWorld바탕체 Medium" panose="020B0600000101010101" charset="-127"/>
                        <a:ea typeface="KoPubWorld바탕체 Medium" panose="020B0600000101010101" charset="-127"/>
                        <a:cs typeface="KoPubWorld바탕체 Medium" panose="020B0600000101010101" charset="-127"/>
                        <a:sym typeface="Nanum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ym typeface="Nanum Gothic"/>
                        </a:rPr>
                        <a:t>4,055</a:t>
                      </a:r>
                      <a:endParaRPr sz="1400" dirty="0">
                        <a:latin typeface="KoPubWorld바탕체 Medium" panose="020B0600000101010101" charset="-127"/>
                        <a:ea typeface="KoPubWorld바탕체 Medium" panose="020B0600000101010101" charset="-127"/>
                        <a:cs typeface="KoPubWorld바탕체 Medium" panose="020B0600000101010101" charset="-127"/>
                        <a:sym typeface="Nanum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3133511714"/>
                  </a:ext>
                </a:extLst>
              </a:tr>
              <a:tr h="59233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 err="1">
                          <a:sym typeface="Nanum Gothic"/>
                        </a:rPr>
                        <a:t>측면</a:t>
                      </a:r>
                      <a:endParaRPr sz="1400" dirty="0">
                        <a:latin typeface="KoPubWorld바탕체 Medium" panose="020B0600000101010101" charset="-127"/>
                        <a:ea typeface="KoPubWorld바탕체 Medium" panose="020B0600000101010101" charset="-127"/>
                        <a:cs typeface="KoPubWorld바탕체 Medium" panose="020B0600000101010101" charset="-127"/>
                        <a:sym typeface="Nanum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ym typeface="Nanum Gothic"/>
                        </a:rPr>
                        <a:t>2021-09-16</a:t>
                      </a:r>
                      <a:endParaRPr sz="1400" dirty="0">
                        <a:sym typeface="Nanum Gothic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ym typeface="Nanum Gothic"/>
                        </a:rPr>
                        <a:t>20_58_20</a:t>
                      </a:r>
                      <a:endParaRPr sz="1400" dirty="0">
                        <a:latin typeface="KoPubWorld바탕체 Medium" panose="020B0600000101010101" charset="-127"/>
                        <a:ea typeface="KoPubWorld바탕체 Medium" panose="020B0600000101010101" charset="-127"/>
                        <a:cs typeface="KoPubWorld바탕체 Medium" panose="020B0600000101010101" charset="-127"/>
                        <a:sym typeface="Nanum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ym typeface="Nanum Gothic"/>
                        </a:rPr>
                        <a:t>2021-10-05</a:t>
                      </a:r>
                      <a:endParaRPr sz="1400" dirty="0">
                        <a:sym typeface="Nanum Gothic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ym typeface="Nanum Gothic"/>
                        </a:rPr>
                        <a:t>09_00_02</a:t>
                      </a:r>
                      <a:endParaRPr sz="1400" dirty="0">
                        <a:latin typeface="KoPubWorld바탕체 Medium" panose="020B0600000101010101" charset="-127"/>
                        <a:ea typeface="KoPubWorld바탕체 Medium" panose="020B0600000101010101" charset="-127"/>
                        <a:cs typeface="KoPubWorld바탕체 Medium" panose="020B0600000101010101" charset="-127"/>
                        <a:sym typeface="Nanum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ym typeface="Nanum Gothic"/>
                        </a:rPr>
                        <a:t>3,910</a:t>
                      </a:r>
                      <a:endParaRPr sz="1400" dirty="0">
                        <a:latin typeface="KoPubWorld바탕체 Medium" panose="020B0600000101010101" charset="-127"/>
                        <a:ea typeface="KoPubWorld바탕체 Medium" panose="020B0600000101010101" charset="-127"/>
                        <a:cs typeface="KoPubWorld바탕체 Medium" panose="020B0600000101010101" charset="-127"/>
                        <a:sym typeface="Nanum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680697994"/>
                  </a:ext>
                </a:extLst>
              </a:tr>
              <a:tr h="592334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ym typeface="Nanum Gothic"/>
                        </a:rPr>
                        <a:t>B</a:t>
                      </a:r>
                      <a:endParaRPr sz="1400" b="1" dirty="0">
                        <a:latin typeface="KoPubWorld바탕체 Medium" panose="020B0600000101010101" charset="-127"/>
                        <a:ea typeface="KoPubWorld바탕체 Medium" panose="020B0600000101010101" charset="-127"/>
                        <a:cs typeface="KoPubWorld바탕체 Medium" panose="020B0600000101010101" charset="-127"/>
                        <a:sym typeface="Nanum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ym typeface="Nanum Gothic"/>
                        </a:rPr>
                        <a:t>정면</a:t>
                      </a:r>
                      <a:endParaRPr sz="1400" dirty="0">
                        <a:latin typeface="KoPubWorld바탕체 Medium" panose="020B0600000101010101" charset="-127"/>
                        <a:ea typeface="KoPubWorld바탕체 Medium" panose="020B0600000101010101" charset="-127"/>
                        <a:cs typeface="KoPubWorld바탕체 Medium" panose="020B0600000101010101" charset="-127"/>
                        <a:sym typeface="Nanum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ym typeface="Nanum Gothic"/>
                        </a:rPr>
                        <a:t>2021-09-17</a:t>
                      </a:r>
                      <a:endParaRPr sz="1400" dirty="0">
                        <a:sym typeface="Nanum Gothic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ym typeface="Nanum Gothic"/>
                        </a:rPr>
                        <a:t>09_07_22</a:t>
                      </a:r>
                      <a:endParaRPr sz="1400" dirty="0">
                        <a:latin typeface="KoPubWorld바탕체 Medium" panose="020B0600000101010101" charset="-127"/>
                        <a:ea typeface="KoPubWorld바탕체 Medium" panose="020B0600000101010101" charset="-127"/>
                        <a:cs typeface="KoPubWorld바탕체 Medium" panose="020B0600000101010101" charset="-127"/>
                        <a:sym typeface="Nanum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ym typeface="Nanum Gothic"/>
                        </a:rPr>
                        <a:t>2021-10-05</a:t>
                      </a:r>
                      <a:endParaRPr sz="1400" dirty="0">
                        <a:sym typeface="Nanum Gothic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ym typeface="Nanum Gothic"/>
                        </a:rPr>
                        <a:t>09_10_04</a:t>
                      </a:r>
                      <a:endParaRPr sz="1400" dirty="0">
                        <a:latin typeface="KoPubWorld바탕체 Medium" panose="020B0600000101010101" charset="-127"/>
                        <a:ea typeface="KoPubWorld바탕체 Medium" panose="020B0600000101010101" charset="-127"/>
                        <a:cs typeface="KoPubWorld바탕체 Medium" panose="020B0600000101010101" charset="-127"/>
                        <a:sym typeface="Nanum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ym typeface="Nanum Gothic"/>
                        </a:rPr>
                        <a:t>3,890</a:t>
                      </a:r>
                      <a:endParaRPr sz="1400" dirty="0">
                        <a:latin typeface="KoPubWorld바탕체 Medium" panose="020B0600000101010101" charset="-127"/>
                        <a:ea typeface="KoPubWorld바탕체 Medium" panose="020B0600000101010101" charset="-127"/>
                        <a:cs typeface="KoPubWorld바탕체 Medium" panose="020B0600000101010101" charset="-127"/>
                        <a:sym typeface="Nanum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3106334963"/>
                  </a:ext>
                </a:extLst>
              </a:tr>
              <a:tr h="59233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ym typeface="Nanum Gothic"/>
                        </a:rPr>
                        <a:t>측면</a:t>
                      </a:r>
                      <a:endParaRPr sz="1400" dirty="0">
                        <a:latin typeface="KoPubWorld바탕체 Medium" panose="020B0600000101010101" charset="-127"/>
                        <a:ea typeface="KoPubWorld바탕체 Medium" panose="020B0600000101010101" charset="-127"/>
                        <a:cs typeface="KoPubWorld바탕체 Medium" panose="020B0600000101010101" charset="-127"/>
                        <a:sym typeface="Nanum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ym typeface="Nanum Gothic"/>
                        </a:rPr>
                        <a:t>2021-09-17</a:t>
                      </a:r>
                      <a:endParaRPr sz="1400" dirty="0">
                        <a:sym typeface="Nanum Gothic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ym typeface="Nanum Gothic"/>
                        </a:rPr>
                        <a:t>09_07_35</a:t>
                      </a:r>
                      <a:endParaRPr sz="1400" dirty="0">
                        <a:latin typeface="KoPubWorld바탕체 Medium" panose="020B0600000101010101" charset="-127"/>
                        <a:ea typeface="KoPubWorld바탕체 Medium" panose="020B0600000101010101" charset="-127"/>
                        <a:cs typeface="KoPubWorld바탕체 Medium" panose="020B0600000101010101" charset="-127"/>
                        <a:sym typeface="Nanum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ym typeface="Nanum Gothic"/>
                        </a:rPr>
                        <a:t>2021-10-05</a:t>
                      </a:r>
                      <a:endParaRPr sz="1400" dirty="0">
                        <a:sym typeface="Nanum Gothic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ym typeface="Nanum Gothic"/>
                        </a:rPr>
                        <a:t>09_10_04</a:t>
                      </a:r>
                      <a:endParaRPr sz="1400" dirty="0">
                        <a:latin typeface="KoPubWorld바탕체 Medium" panose="020B0600000101010101" charset="-127"/>
                        <a:ea typeface="KoPubWorld바탕체 Medium" panose="020B0600000101010101" charset="-127"/>
                        <a:cs typeface="KoPubWorld바탕체 Medium" panose="020B0600000101010101" charset="-127"/>
                        <a:sym typeface="Nanum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ym typeface="Nanum Gothic"/>
                        </a:rPr>
                        <a:t>3,906</a:t>
                      </a:r>
                      <a:endParaRPr sz="1400" dirty="0">
                        <a:latin typeface="KoPubWorld바탕체 Medium" panose="020B0600000101010101" charset="-127"/>
                        <a:ea typeface="KoPubWorld바탕체 Medium" panose="020B0600000101010101" charset="-127"/>
                        <a:cs typeface="KoPubWorld바탕체 Medium" panose="020B0600000101010101" charset="-127"/>
                        <a:sym typeface="Nanum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82510141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양쪽 모서리가 둥근 사각형 15">
            <a:extLst>
              <a:ext uri="{FF2B5EF4-FFF2-40B4-BE49-F238E27FC236}">
                <a16:creationId xmlns:a16="http://schemas.microsoft.com/office/drawing/2014/main" id="{BA90115B-40CF-5AF0-C98F-F1AFF4A127EE}"/>
              </a:ext>
            </a:extLst>
          </p:cNvPr>
          <p:cNvSpPr/>
          <p:nvPr/>
        </p:nvSpPr>
        <p:spPr>
          <a:xfrm>
            <a:off x="864395" y="1131425"/>
            <a:ext cx="3315507" cy="493184"/>
          </a:xfrm>
          <a:prstGeom prst="round2Same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Gothic ExtraBold"/>
              </a:rPr>
              <a:t>원본 데이터 선택 및 </a:t>
            </a:r>
            <a:r>
              <a:rPr lang="ko-KR" altLang="en-US" b="1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Gothic ExtraBold"/>
              </a:rPr>
              <a:t>전처리</a:t>
            </a:r>
            <a:r>
              <a:rPr lang="ko-KR" altLang="en-US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Gothic ExtraBold"/>
              </a:rPr>
              <a:t> 과정</a:t>
            </a:r>
          </a:p>
        </p:txBody>
      </p:sp>
      <p:sp>
        <p:nvSpPr>
          <p:cNvPr id="540" name="Google Shape;540;p47"/>
          <p:cNvSpPr/>
          <p:nvPr/>
        </p:nvSpPr>
        <p:spPr>
          <a:xfrm>
            <a:off x="762000" y="4123146"/>
            <a:ext cx="7413098" cy="121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311150">
              <a:lnSpc>
                <a:spcPct val="150000"/>
              </a:lnSpc>
              <a:buSzPts val="1300"/>
              <a:buFont typeface="Wingdings" panose="05000000000000000000" pitchFamily="2" charset="2"/>
              <a:buChar char="l"/>
            </a:pPr>
            <a:r>
              <a:rPr lang="en" sz="1400" b="1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데이터</a:t>
            </a:r>
            <a:r>
              <a:rPr lang="en" sz="1400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 </a:t>
            </a:r>
            <a:r>
              <a:rPr lang="en" sz="1400" b="1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셋</a:t>
            </a:r>
            <a:r>
              <a:rPr lang="en" sz="1400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 </a:t>
            </a:r>
            <a:r>
              <a:rPr lang="en" sz="1400" b="1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수집</a:t>
            </a:r>
            <a:r>
              <a:rPr lang="en" sz="1400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 </a:t>
            </a:r>
            <a:r>
              <a:rPr lang="en" sz="1400" b="1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기간</a:t>
            </a:r>
            <a:r>
              <a:rPr lang="en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 : 202</a:t>
            </a:r>
            <a:r>
              <a:rPr lang="en-US" altLang="ko-KR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1</a:t>
            </a:r>
            <a:r>
              <a:rPr lang="en" sz="14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년</a:t>
            </a:r>
            <a:r>
              <a:rPr lang="en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 </a:t>
            </a:r>
            <a:r>
              <a:rPr lang="en-US" altLang="ko-KR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9</a:t>
            </a:r>
            <a:r>
              <a:rPr lang="en" sz="14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월</a:t>
            </a:r>
            <a:r>
              <a:rPr lang="en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 </a:t>
            </a:r>
            <a:r>
              <a:rPr lang="en-US" altLang="ko-KR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16</a:t>
            </a:r>
            <a:r>
              <a:rPr lang="en" sz="14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일</a:t>
            </a:r>
            <a:r>
              <a:rPr lang="en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 ~ 202</a:t>
            </a:r>
            <a:r>
              <a:rPr lang="en-US" altLang="ko-KR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1</a:t>
            </a:r>
            <a:r>
              <a:rPr lang="en" sz="14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년</a:t>
            </a:r>
            <a:r>
              <a:rPr lang="en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 </a:t>
            </a:r>
            <a:r>
              <a:rPr lang="en-US" altLang="ko-KR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10</a:t>
            </a:r>
            <a:r>
              <a:rPr lang="en" sz="14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월</a:t>
            </a:r>
            <a:r>
              <a:rPr lang="en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 </a:t>
            </a:r>
            <a:r>
              <a:rPr lang="en-US" altLang="ko-KR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05</a:t>
            </a:r>
            <a:r>
              <a:rPr lang="en" sz="14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일</a:t>
            </a:r>
            <a:endParaRPr lang="en" sz="14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  <a:sym typeface="Nanum Gothic"/>
            </a:endParaRPr>
          </a:p>
          <a:p>
            <a:pPr marL="457200" indent="-311150">
              <a:lnSpc>
                <a:spcPct val="150000"/>
              </a:lnSpc>
              <a:buSzPts val="1300"/>
              <a:buFont typeface="Wingdings" panose="05000000000000000000" pitchFamily="2" charset="2"/>
              <a:buChar char="l"/>
            </a:pPr>
            <a:r>
              <a:rPr lang="en" sz="1400" b="1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수집</a:t>
            </a:r>
            <a:r>
              <a:rPr lang="en" sz="1400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 </a:t>
            </a:r>
            <a:r>
              <a:rPr lang="en" sz="1400" b="1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형식</a:t>
            </a:r>
            <a:r>
              <a:rPr lang="en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 : CCTV </a:t>
            </a:r>
            <a:r>
              <a:rPr lang="en" sz="14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수집된</a:t>
            </a:r>
            <a:r>
              <a:rPr lang="en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 </a:t>
            </a:r>
            <a:r>
              <a:rPr lang="en" sz="14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약용작물</a:t>
            </a:r>
            <a:r>
              <a:rPr lang="en-US" altLang="ko-KR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(</a:t>
            </a:r>
            <a:r>
              <a:rPr lang="ko-KR" altLang="en-US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벼</a:t>
            </a:r>
            <a:r>
              <a:rPr lang="en-US" altLang="ko-KR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)</a:t>
            </a:r>
            <a:r>
              <a:rPr lang="en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 </a:t>
            </a:r>
            <a:r>
              <a:rPr lang="en" sz="14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이미지</a:t>
            </a:r>
            <a:endParaRPr sz="14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  <a:sym typeface="Nanum Gothic"/>
            </a:endParaRPr>
          </a:p>
          <a:p>
            <a:pPr marL="457200" indent="-311150">
              <a:lnSpc>
                <a:spcPct val="150000"/>
              </a:lnSpc>
              <a:buSzPts val="1300"/>
              <a:buFont typeface="Wingdings" panose="05000000000000000000" pitchFamily="2" charset="2"/>
              <a:buChar char="l"/>
            </a:pPr>
            <a:r>
              <a:rPr lang="en" sz="1400" b="1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총</a:t>
            </a:r>
            <a:r>
              <a:rPr lang="en" sz="1400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 </a:t>
            </a:r>
            <a:r>
              <a:rPr lang="en" sz="1400" b="1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이미지</a:t>
            </a:r>
            <a:r>
              <a:rPr lang="en" sz="1400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 </a:t>
            </a:r>
            <a:r>
              <a:rPr lang="en" sz="1400" b="1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파일</a:t>
            </a:r>
            <a:r>
              <a:rPr lang="en" sz="1400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 </a:t>
            </a:r>
            <a:r>
              <a:rPr lang="en" sz="1400" b="1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개수</a:t>
            </a:r>
            <a:r>
              <a:rPr lang="en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 : 15,761개</a:t>
            </a:r>
            <a:endParaRPr sz="1400" dirty="0">
              <a:solidFill>
                <a:srgbClr val="0C2E3A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  <a:sym typeface="NanumGothic ExtraBold"/>
            </a:endParaRPr>
          </a:p>
        </p:txBody>
      </p:sp>
      <p:sp>
        <p:nvSpPr>
          <p:cNvPr id="11" name="Google Shape;556;p49">
            <a:extLst>
              <a:ext uri="{FF2B5EF4-FFF2-40B4-BE49-F238E27FC236}">
                <a16:creationId xmlns:a16="http://schemas.microsoft.com/office/drawing/2014/main" id="{8C9DFD48-F85F-E4B8-1FF6-8C0CB92928C1}"/>
              </a:ext>
            </a:extLst>
          </p:cNvPr>
          <p:cNvSpPr txBox="1"/>
          <p:nvPr/>
        </p:nvSpPr>
        <p:spPr>
          <a:xfrm>
            <a:off x="1567527" y="3600450"/>
            <a:ext cx="984296" cy="323133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algn="ctr">
              <a:defRPr/>
            </a:pPr>
            <a:r>
              <a:rPr lang="en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&lt;</a:t>
            </a:r>
            <a:r>
              <a:rPr lang="ko-KR" alt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원본</a:t>
            </a:r>
            <a:r>
              <a:rPr lang="en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 데이터1&gt;</a:t>
            </a:r>
          </a:p>
        </p:txBody>
      </p:sp>
      <p:sp>
        <p:nvSpPr>
          <p:cNvPr id="12" name="Google Shape;557;p49">
            <a:extLst>
              <a:ext uri="{FF2B5EF4-FFF2-40B4-BE49-F238E27FC236}">
                <a16:creationId xmlns:a16="http://schemas.microsoft.com/office/drawing/2014/main" id="{EC1AD644-CC2E-1C16-4C27-DBDDB227B964}"/>
              </a:ext>
            </a:extLst>
          </p:cNvPr>
          <p:cNvSpPr txBox="1"/>
          <p:nvPr/>
        </p:nvSpPr>
        <p:spPr>
          <a:xfrm>
            <a:off x="4179902" y="3600450"/>
            <a:ext cx="984296" cy="323133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algn="ctr">
              <a:defRPr/>
            </a:pPr>
            <a:r>
              <a:rPr lang="en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&lt;</a:t>
            </a:r>
            <a:r>
              <a:rPr lang="ko-KR" alt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원본</a:t>
            </a:r>
            <a:r>
              <a:rPr lang="en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 데이터2&gt;</a:t>
            </a:r>
          </a:p>
        </p:txBody>
      </p:sp>
      <p:sp>
        <p:nvSpPr>
          <p:cNvPr id="13" name="Google Shape;558;p49">
            <a:extLst>
              <a:ext uri="{FF2B5EF4-FFF2-40B4-BE49-F238E27FC236}">
                <a16:creationId xmlns:a16="http://schemas.microsoft.com/office/drawing/2014/main" id="{4935697D-C474-B810-E0F7-5C6D504CB4A3}"/>
              </a:ext>
            </a:extLst>
          </p:cNvPr>
          <p:cNvSpPr txBox="1"/>
          <p:nvPr/>
        </p:nvSpPr>
        <p:spPr>
          <a:xfrm>
            <a:off x="6667851" y="3600450"/>
            <a:ext cx="984296" cy="323133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algn="ctr">
              <a:defRPr/>
            </a:pPr>
            <a:r>
              <a:rPr lang="en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&lt;</a:t>
            </a:r>
            <a:r>
              <a:rPr lang="ko-KR" alt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원본</a:t>
            </a:r>
            <a:r>
              <a:rPr lang="en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Nanum Gothic"/>
              </a:rPr>
              <a:t> 데이터3&gt;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24ADD23-F850-FFF5-EDFE-5BBDFB08321E}"/>
              </a:ext>
            </a:extLst>
          </p:cNvPr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453298" y="2055857"/>
            <a:ext cx="2437504" cy="1522990"/>
          </a:xfrm>
          <a:prstGeom prst="rect">
            <a:avLst/>
          </a:prstGeom>
        </p:spPr>
      </p:pic>
      <p:pic>
        <p:nvPicPr>
          <p:cNvPr id="19" name="Google Shape;559;p49">
            <a:extLst>
              <a:ext uri="{FF2B5EF4-FFF2-40B4-BE49-F238E27FC236}">
                <a16:creationId xmlns:a16="http://schemas.microsoft.com/office/drawing/2014/main" id="{371DEF28-82D3-2AD9-CFBC-15444BD4802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4900" y="2055925"/>
            <a:ext cx="2030198" cy="1522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309934D-2E94-3C3A-D7A0-4192A6C80D50}"/>
              </a:ext>
            </a:extLst>
          </p:cNvPr>
          <p:cNvPicPr>
            <a:picLocks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50" y="2055773"/>
            <a:ext cx="2279050" cy="15228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3F95CD-B205-384F-9655-EA7295BE5853}"/>
              </a:ext>
            </a:extLst>
          </p:cNvPr>
          <p:cNvSpPr/>
          <p:nvPr/>
        </p:nvSpPr>
        <p:spPr>
          <a:xfrm>
            <a:off x="326693" y="5541909"/>
            <a:ext cx="73254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병충해 탐지 모델 학습 및 예측을 위한 </a:t>
            </a:r>
            <a:r>
              <a:rPr kumimoji="0" lang="ko-KR" altLang="en-US" u="none" strike="noStrike" kern="1200" cap="none" spc="0" normalizeH="0" baseline="0" noProof="0" dirty="0" err="1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원본데이터</a:t>
            </a:r>
            <a:r>
              <a:rPr kumimoji="0" lang="ko-KR" altLang="en-US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전처리 과정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C23001D-24A6-6B43-9A20-BFF5F3CAF247}"/>
              </a:ext>
            </a:extLst>
          </p:cNvPr>
          <p:cNvGrpSpPr/>
          <p:nvPr/>
        </p:nvGrpSpPr>
        <p:grpSpPr>
          <a:xfrm>
            <a:off x="52114" y="73862"/>
            <a:ext cx="1359668" cy="609758"/>
            <a:chOff x="52114" y="73862"/>
            <a:chExt cx="1359668" cy="60975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7B7EC9F-0CED-594A-9BE7-BBF657BCBF8E}"/>
                </a:ext>
              </a:extLst>
            </p:cNvPr>
            <p:cNvSpPr/>
            <p:nvPr/>
          </p:nvSpPr>
          <p:spPr>
            <a:xfrm>
              <a:off x="215181" y="73862"/>
              <a:ext cx="1196601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200" b="1" u="none" strike="noStrike" kern="1200" cap="none" spc="0" normalizeH="0" baseline="0" noProof="0" dirty="0" err="1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2948"/>
                  </a:solidFill>
                  <a:effectLst/>
                  <a:uLnTx/>
                  <a:uFillTx/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전처리</a:t>
              </a:r>
              <a:endParaRPr kumimoji="0" lang="ko-KR" altLang="en-US" sz="2200" b="1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2948"/>
                </a:solidFill>
                <a:effectLst/>
                <a:uLnTx/>
                <a:uFillTx/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ADD4997-1F1F-9444-BB66-D569D9026100}"/>
                </a:ext>
              </a:extLst>
            </p:cNvPr>
            <p:cNvSpPr/>
            <p:nvPr/>
          </p:nvSpPr>
          <p:spPr>
            <a:xfrm>
              <a:off x="52114" y="437399"/>
              <a:ext cx="83227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2. </a:t>
              </a:r>
              <a:r>
                <a:rPr lang="en-US" altLang="ko-KR" sz="10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DB </a:t>
              </a:r>
              <a:r>
                <a:rPr lang="ko-KR" altLang="en-US" sz="10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구축</a:t>
              </a:r>
              <a:r>
                <a:rPr kumimoji="0" lang="ko-KR" altLang="en-US" sz="1000" b="1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 </a:t>
              </a:r>
              <a:endParaRPr kumimoji="0" lang="en-US" altLang="ko-KR" sz="1000" b="1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PubWorld돋움체">
      <a:majorFont>
        <a:latin typeface="KoPubWorld돋움체 Bold"/>
        <a:ea typeface="KoPubWorld돋움체 Bold"/>
        <a:cs typeface=""/>
      </a:majorFont>
      <a:minorFont>
        <a:latin typeface="KoPubWorld돋움체 Medium"/>
        <a:ea typeface="KoPubWorld돋움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mtClean="0"/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나눔스퀘어" panose="020F0302020204030204"/>
        <a:ea typeface=""/>
        <a:cs typeface=""/>
        <a:font script="Jpan" typeface="游ゴシック Light"/>
        <a:font script="Hang" typeface="나눔스퀘어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나눔스퀘어" panose="020F0502020204030204"/>
        <a:ea typeface=""/>
        <a:cs typeface=""/>
        <a:font script="Jpan" typeface="游ゴシック"/>
        <a:font script="Hang" typeface="나눔스퀘어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1797</Words>
  <Application>Microsoft Office PowerPoint</Application>
  <PresentationFormat>화면 슬라이드 쇼(4:3)</PresentationFormat>
  <Paragraphs>441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40" baseType="lpstr">
      <vt:lpstr>KOPUBWORLDDOTUM_PRO MEDIUM</vt:lpstr>
      <vt:lpstr>Syne Medium</vt:lpstr>
      <vt:lpstr>KoPubWorld돋움체 Medium</vt:lpstr>
      <vt:lpstr>KoPubWorldDotum_Pro Bold</vt:lpstr>
      <vt:lpstr>Commissioner</vt:lpstr>
      <vt:lpstr>KoPubWorld바탕체 Bold</vt:lpstr>
      <vt:lpstr>NanumGothic ExtraBold</vt:lpstr>
      <vt:lpstr>Nanum Gothic</vt:lpstr>
      <vt:lpstr>Arial</vt:lpstr>
      <vt:lpstr>나눔스퀘어</vt:lpstr>
      <vt:lpstr>KOPUBWORLDDOTUM_PRO MEDIUM</vt:lpstr>
      <vt:lpstr>Commissioner ExtraBold</vt:lpstr>
      <vt:lpstr>KoPubWorld바탕체 Medium</vt:lpstr>
      <vt:lpstr>Wingdings</vt:lpstr>
      <vt:lpstr>5_Office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IoU(Intersection over Union)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대규모 분산 에너지 저장장치 인프라의 안전한 자율운영 및 성능 평가를 위한 지능형  SW 프레임워크 개발</dc:title>
  <dc:creator/>
  <cp:lastModifiedBy/>
  <cp:revision>1</cp:revision>
  <dcterms:created xsi:type="dcterms:W3CDTF">2021-03-08T12:44:46Z</dcterms:created>
  <dcterms:modified xsi:type="dcterms:W3CDTF">2022-08-05T07:52:03Z</dcterms:modified>
</cp:coreProperties>
</file>